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84" r:id="rId6"/>
    <p:sldId id="285" r:id="rId7"/>
    <p:sldId id="286" r:id="rId8"/>
    <p:sldId id="288" r:id="rId9"/>
    <p:sldId id="262" r:id="rId10"/>
    <p:sldId id="316" r:id="rId11"/>
    <p:sldId id="289" r:id="rId12"/>
    <p:sldId id="303" r:id="rId13"/>
    <p:sldId id="305" r:id="rId14"/>
    <p:sldId id="313" r:id="rId15"/>
    <p:sldId id="314" r:id="rId16"/>
    <p:sldId id="290" r:id="rId17"/>
    <p:sldId id="295" r:id="rId18"/>
    <p:sldId id="270" r:id="rId19"/>
    <p:sldId id="308" r:id="rId20"/>
    <p:sldId id="315" r:id="rId21"/>
    <p:sldId id="310" r:id="rId22"/>
    <p:sldId id="312" r:id="rId23"/>
    <p:sldId id="307" r:id="rId24"/>
    <p:sldId id="300" r:id="rId25"/>
    <p:sldId id="302" r:id="rId26"/>
    <p:sldId id="274" r:id="rId27"/>
  </p:sldIdLst>
  <p:sldSz cx="18288000" cy="10287000"/>
  <p:notesSz cx="6858000" cy="9144000"/>
  <p:embeddedFontLst>
    <p:embeddedFont>
      <p:font typeface="Abril Fatface" panose="02000503000000020003" pitchFamily="2" charset="0"/>
      <p:regular r:id="rId29"/>
    </p:embeddedFont>
    <p:embeddedFont>
      <p:font typeface="Aldrich" panose="02000000000000000000" pitchFamily="2" charset="0"/>
      <p:regular r:id="rId30"/>
    </p:embeddedFont>
    <p:embeddedFont>
      <p:font typeface="Arimo" panose="020B0604020202020204" charset="0"/>
      <p:bold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" pitchFamily="2" charset="0"/>
      <p:regular r:id="rId37"/>
      <p:bold r:id="rId38"/>
      <p:italic r:id="rId39"/>
      <p:boldItalic r:id="rId40"/>
    </p:embeddedFont>
    <p:embeddedFont>
      <p:font typeface="Lexend Light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FF"/>
    <a:srgbClr val="3F4536"/>
    <a:srgbClr val="9FA198"/>
    <a:srgbClr val="EEEE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82231" autoAdjust="0"/>
  </p:normalViewPr>
  <p:slideViewPr>
    <p:cSldViewPr snapToGrid="0">
      <p:cViewPr varScale="1">
        <p:scale>
          <a:sx n="54" d="100"/>
          <a:sy n="54" d="100"/>
        </p:scale>
        <p:origin x="1578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522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11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,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783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dirty="0"/>
              <a:t>Giải thích, thuyết minh về sơ đồ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vi-VN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83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dirty="0"/>
              <a:t>Giải thích, thuyết minh về sơ đồ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vi-VN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0992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dirty="0"/>
              <a:t>Giải thích, thuyết minh về sơ đồ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vi-VN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725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58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606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4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298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287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673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01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5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59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89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533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48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62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Just title">
  <p:cSld name="008 Just 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1783575" y="1004363"/>
            <a:ext cx="14561100" cy="11452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0" y="0"/>
            <a:ext cx="18288000" cy="50445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grpSp>
        <p:nvGrpSpPr>
          <p:cNvPr id="214" name="Google Shape;214;p11"/>
          <p:cNvGrpSpPr/>
          <p:nvPr/>
        </p:nvGrpSpPr>
        <p:grpSpPr>
          <a:xfrm flipH="1">
            <a:off x="17010662" y="84863"/>
            <a:ext cx="1188380" cy="346032"/>
            <a:chOff x="745813" y="1290313"/>
            <a:chExt cx="1236350" cy="360000"/>
          </a:xfrm>
        </p:grpSpPr>
        <p:sp>
          <p:nvSpPr>
            <p:cNvPr id="215" name="Google Shape;215;p11"/>
            <p:cNvSpPr/>
            <p:nvPr/>
          </p:nvSpPr>
          <p:spPr>
            <a:xfrm>
              <a:off x="74581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 b="1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183988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622163" y="1290313"/>
              <a:ext cx="360000" cy="3600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255988" y="1362313"/>
              <a:ext cx="216000" cy="216000"/>
            </a:xfrm>
            <a:prstGeom prst="frame">
              <a:avLst>
                <a:gd name="adj1" fmla="val 664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677763" y="1554059"/>
              <a:ext cx="248400" cy="1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grpSp>
          <p:nvGrpSpPr>
            <p:cNvPr id="220" name="Google Shape;220;p11"/>
            <p:cNvGrpSpPr/>
            <p:nvPr/>
          </p:nvGrpSpPr>
          <p:grpSpPr>
            <a:xfrm>
              <a:off x="832821" y="1377491"/>
              <a:ext cx="190941" cy="186000"/>
              <a:chOff x="2210355" y="-492159"/>
              <a:chExt cx="190941" cy="186000"/>
            </a:xfrm>
          </p:grpSpPr>
          <p:sp>
            <p:nvSpPr>
              <p:cNvPr id="221" name="Google Shape;221;p11"/>
              <p:cNvSpPr/>
              <p:nvPr/>
            </p:nvSpPr>
            <p:spPr>
              <a:xfrm rot="2702936">
                <a:off x="2184243" y="-406372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15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rot="8102936">
                <a:off x="2179151" y="-406374"/>
                <a:ext cx="248407" cy="1442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1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15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courses.lumenlearning.com/technicalwriting/chapter/unit-3-using-appropiate-language-and-tone-avoiding-confusing-terms-lecture-2/" TargetMode="Externa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tictactoe.org/" TargetMode="External"/><Relationship Id="rId3" Type="http://schemas.openxmlformats.org/officeDocument/2006/relationships/hyperlink" Target="https://wiki.libsdl.org/SDL2/FrontPage" TargetMode="External"/><Relationship Id="rId7" Type="http://schemas.openxmlformats.org/officeDocument/2006/relationships/hyperlink" Target="https://viblo.asia/p/bieu-do-lop-uml-Az45bDaVZx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sers.soict.hust.edu.vn/trungtt/uploads/slides/OOP_Bai13(vi).pdf" TargetMode="External"/><Relationship Id="rId11" Type="http://schemas.openxmlformats.org/officeDocument/2006/relationships/hyperlink" Target="https://youtu.be/KrH1qNVYKO0?si=_DQfNLMqNyzfiG3g" TargetMode="External"/><Relationship Id="rId5" Type="http://schemas.openxmlformats.org/officeDocument/2006/relationships/hyperlink" Target="https://www.geeksforgeeks.org/unified-modeling-language-uml-introduction/" TargetMode="External"/><Relationship Id="rId10" Type="http://schemas.openxmlformats.org/officeDocument/2006/relationships/hyperlink" Target="https://www.javatpoint.com/tic-tac-toe-in-cpp" TargetMode="External"/><Relationship Id="rId4" Type="http://schemas.openxmlformats.org/officeDocument/2006/relationships/hyperlink" Target="https://glusoft.com/sdl2-tutorials/" TargetMode="External"/><Relationship Id="rId9" Type="http://schemas.openxmlformats.org/officeDocument/2006/relationships/hyperlink" Target="https://ja.wikipedia.org/wiki/%E4%B8%89%E7%9B%AE%E4%B8%A6%E3%81%B9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sweetyhigh.com/read/cell-phone-memes-10011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pixabay.com/en/thanks-word-letters-scrabble-180459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18310861" cy="104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20357" y="1804399"/>
            <a:ext cx="16839772" cy="231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4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Tic Tac Toe</a:t>
            </a:r>
            <a:endParaRPr dirty="0"/>
          </a:p>
        </p:txBody>
      </p:sp>
      <p:cxnSp>
        <p:nvCxnSpPr>
          <p:cNvPr id="89" name="Google Shape;89;p13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3"/>
          <p:cNvSpPr txBox="1"/>
          <p:nvPr/>
        </p:nvSpPr>
        <p:spPr>
          <a:xfrm>
            <a:off x="4677990" y="486423"/>
            <a:ext cx="9921929" cy="465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Thiết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kế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và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xây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dựng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game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400" b="1" dirty="0">
              <a:solidFill>
                <a:srgbClr val="FFFFFF"/>
              </a:solidFill>
              <a:latin typeface="DM Sans"/>
              <a:sym typeface="DM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400" b="1" dirty="0">
              <a:solidFill>
                <a:srgbClr val="FFFFFF"/>
              </a:solidFill>
              <a:latin typeface="DM Sans"/>
              <a:sym typeface="DM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sử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dụng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thư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DM Sans"/>
                <a:sym typeface="DM Sans"/>
              </a:rPr>
              <a:t>viên</a:t>
            </a:r>
            <a:r>
              <a:rPr lang="en-US" sz="5400" b="1" dirty="0">
                <a:solidFill>
                  <a:srgbClr val="FFFFFF"/>
                </a:solidFill>
                <a:latin typeface="DM Sans"/>
                <a:sym typeface="DM Sans"/>
              </a:rPr>
              <a:t> SDL</a:t>
            </a:r>
            <a:endParaRPr sz="4400"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  <p:cxnSp>
        <p:nvCxnSpPr>
          <p:cNvPr id="93" name="Google Shape;93;p13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3"/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353;p26">
            <a:extLst>
              <a:ext uri="{FF2B5EF4-FFF2-40B4-BE49-F238E27FC236}">
                <a16:creationId xmlns:a16="http://schemas.microsoft.com/office/drawing/2014/main" id="{3742EAA0-6750-0133-7805-B687D5C458B1}"/>
              </a:ext>
            </a:extLst>
          </p:cNvPr>
          <p:cNvSpPr txBox="1"/>
          <p:nvPr/>
        </p:nvSpPr>
        <p:spPr>
          <a:xfrm>
            <a:off x="5868043" y="6856121"/>
            <a:ext cx="890579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DM Sans" pitchFamily="2" charset="0"/>
              </a:rPr>
              <a:t>GVHD: </a:t>
            </a:r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Hoàng Quang Huy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DM Sans" pitchFamily="2" charset="0"/>
              </a:rPr>
              <a:t>Thành </a:t>
            </a:r>
            <a:r>
              <a:rPr lang="en-US" sz="3200" b="1" dirty="0" err="1">
                <a:solidFill>
                  <a:schemeClr val="bg1"/>
                </a:solidFill>
                <a:latin typeface="DM Sans" pitchFamily="2" charset="0"/>
              </a:rPr>
              <a:t>viên</a:t>
            </a:r>
            <a:r>
              <a:rPr lang="en-US" sz="32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DM Sans" pitchFamily="2" charset="0"/>
              </a:rPr>
              <a:t>nhóm</a:t>
            </a:r>
            <a:r>
              <a:rPr lang="en-US" sz="3200" b="1" dirty="0">
                <a:solidFill>
                  <a:schemeClr val="bg1"/>
                </a:solidFill>
                <a:latin typeface="DM Sans" pitchFamily="2" charset="0"/>
              </a:rPr>
              <a:t> 26:	</a:t>
            </a:r>
          </a:p>
          <a:p>
            <a:pPr marL="0" indent="0">
              <a:buNone/>
              <a:tabLst>
                <a:tab pos="6096000" algn="l"/>
              </a:tabLst>
            </a:pPr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26 – </a:t>
            </a:r>
            <a:r>
              <a:rPr lang="en-US" sz="3200" dirty="0" err="1">
                <a:solidFill>
                  <a:schemeClr val="bg1"/>
                </a:solidFill>
                <a:latin typeface="DM Sans" pitchFamily="2" charset="0"/>
              </a:rPr>
              <a:t>Phạm</a:t>
            </a:r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DM Sans" pitchFamily="2" charset="0"/>
              </a:rPr>
              <a:t>Hữu</a:t>
            </a:r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 Quang </a:t>
            </a:r>
            <a:r>
              <a:rPr lang="en-US" sz="3200" dirty="0" err="1">
                <a:solidFill>
                  <a:schemeClr val="bg1"/>
                </a:solidFill>
                <a:latin typeface="DM Sans" pitchFamily="2" charset="0"/>
              </a:rPr>
              <a:t>Khải</a:t>
            </a:r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	- 20210461</a:t>
            </a:r>
          </a:p>
          <a:p>
            <a:pPr marL="0" indent="0">
              <a:buNone/>
              <a:tabLst>
                <a:tab pos="6096000" algn="l"/>
              </a:tabLst>
            </a:pPr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40 – </a:t>
            </a:r>
            <a:r>
              <a:rPr lang="en-US" sz="3200" dirty="0" err="1">
                <a:solidFill>
                  <a:schemeClr val="bg1"/>
                </a:solidFill>
                <a:latin typeface="DM Sans" pitchFamily="2" charset="0"/>
              </a:rPr>
              <a:t>Nguyễm</a:t>
            </a:r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 Duy </a:t>
            </a:r>
            <a:r>
              <a:rPr lang="en-US" sz="3200" dirty="0" err="1">
                <a:solidFill>
                  <a:schemeClr val="bg1"/>
                </a:solidFill>
                <a:latin typeface="DM Sans" pitchFamily="2" charset="0"/>
              </a:rPr>
              <a:t>Nhật</a:t>
            </a:r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 Quang	- 20213727</a:t>
            </a:r>
          </a:p>
          <a:p>
            <a:pPr marL="0" indent="0">
              <a:buNone/>
              <a:tabLst>
                <a:tab pos="6096000" algn="l"/>
              </a:tabLst>
            </a:pPr>
            <a:r>
              <a:rPr lang="en-US" sz="3200" dirty="0">
                <a:solidFill>
                  <a:schemeClr val="bg1"/>
                </a:solidFill>
                <a:latin typeface="DM Sans" pitchFamily="2" charset="0"/>
              </a:rPr>
              <a:t>44 – Trần Bá Thành	- 20213731</a:t>
            </a:r>
            <a:endParaRPr lang="vi-VN" sz="3200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6E14CE8A-695B-5F15-BE8C-41E645246A6E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176589D8-1FE2-3D4A-A6B8-29EA63EAAF15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166E5CE3-A5EA-9B2F-E3F6-DC1C0A164395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6BCA18F-56B7-84A1-9E80-8FF6E267F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223" y="794007"/>
            <a:ext cx="6729043" cy="3382758"/>
          </a:xfrm>
          <a:prstGeom prst="rect">
            <a:avLst/>
          </a:prstGeom>
        </p:spPr>
      </p:pic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4C01929D-EF93-1E20-FE24-003B1E506B4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5D0B8-55CC-7FCB-0AC2-2F9A71A22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31" y="4226142"/>
            <a:ext cx="5280629" cy="5344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D3CAE7-CE40-981F-A9AA-5688C4B88396}"/>
              </a:ext>
            </a:extLst>
          </p:cNvPr>
          <p:cNvSpPr txBox="1"/>
          <p:nvPr/>
        </p:nvSpPr>
        <p:spPr>
          <a:xfrm>
            <a:off x="8426548" y="4209642"/>
            <a:ext cx="9144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33333"/>
                </a:solidFill>
                <a:latin typeface="DM Sans" pitchFamily="2" charset="0"/>
              </a:rPr>
              <a:t>M</a:t>
            </a:r>
            <a:r>
              <a:rPr lang="vi-VN" sz="3600" b="0" i="0" dirty="0">
                <a:solidFill>
                  <a:srgbClr val="333333"/>
                </a:solidFill>
                <a:effectLst/>
                <a:latin typeface="+mj-lt"/>
              </a:rPr>
              <a:t>ột thư viện đa nền tảng, bao gồm các API để thao tác với âm thanh, bàn phím, </a:t>
            </a:r>
            <a:r>
              <a:rPr lang="vi-VN" sz="3600" b="0" i="0" u="sng" dirty="0">
                <a:solidFill>
                  <a:srgbClr val="333333"/>
                </a:solidFill>
                <a:effectLst/>
                <a:latin typeface="+mj-lt"/>
              </a:rPr>
              <a:t>chuột,</a:t>
            </a:r>
            <a:r>
              <a:rPr lang="vi-VN" sz="3600" b="0" i="0" dirty="0">
                <a:solidFill>
                  <a:srgbClr val="333333"/>
                </a:solidFill>
                <a:effectLst/>
                <a:latin typeface="+mj-lt"/>
              </a:rPr>
              <a:t> joystick, graphics hardware thông qua OpenGL và Direct3D.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vi-VN" sz="3600" b="0" i="0" dirty="0">
                <a:solidFill>
                  <a:srgbClr val="333333"/>
                </a:solidFill>
                <a:effectLst/>
                <a:latin typeface="+mj-lt"/>
              </a:rPr>
              <a:t>Thư viện SDL được viết bằng C chuẩn, nhưng hỗ trợ tốt với C++ và nhiều ngôn ngữ lập trình khác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DM Sans" pitchFamily="2" charset="0"/>
              </a:rPr>
              <a:t>.</a:t>
            </a:r>
            <a:endParaRPr lang="vi-VN" sz="3600" b="0" i="0" dirty="0">
              <a:solidFill>
                <a:srgbClr val="333333"/>
              </a:solidFill>
              <a:effectLst/>
              <a:latin typeface="+mj-lt"/>
            </a:endParaRPr>
          </a:p>
        </p:txBody>
      </p:sp>
      <p:sp>
        <p:nvSpPr>
          <p:cNvPr id="10" name="Google Shape;219;p19">
            <a:extLst>
              <a:ext uri="{FF2B5EF4-FFF2-40B4-BE49-F238E27FC236}">
                <a16:creationId xmlns:a16="http://schemas.microsoft.com/office/drawing/2014/main" id="{579923E4-0002-B52A-967B-4EC0F506F843}"/>
              </a:ext>
            </a:extLst>
          </p:cNvPr>
          <p:cNvSpPr txBox="1"/>
          <p:nvPr/>
        </p:nvSpPr>
        <p:spPr>
          <a:xfrm>
            <a:off x="7688356" y="2290151"/>
            <a:ext cx="10130501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Thư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viện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SDL:</a:t>
            </a:r>
          </a:p>
        </p:txBody>
      </p:sp>
    </p:spTree>
    <p:extLst>
      <p:ext uri="{BB962C8B-B14F-4D97-AF65-F5344CB8AC3E}">
        <p14:creationId xmlns:p14="http://schemas.microsoft.com/office/powerpoint/2010/main" val="130906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9"/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9"/>
          <p:cNvCxnSpPr/>
          <p:nvPr/>
        </p:nvCxnSpPr>
        <p:spPr>
          <a:xfrm>
            <a:off x="469143" y="5143500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9"/>
          <p:cNvSpPr txBox="1"/>
          <p:nvPr/>
        </p:nvSpPr>
        <p:spPr>
          <a:xfrm>
            <a:off x="1326393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Về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phần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mềm</a:t>
            </a:r>
            <a:endParaRPr dirty="0"/>
          </a:p>
        </p:txBody>
      </p:sp>
      <p:sp>
        <p:nvSpPr>
          <p:cNvPr id="214" name="Google Shape;214;p19"/>
          <p:cNvSpPr txBox="1"/>
          <p:nvPr/>
        </p:nvSpPr>
        <p:spPr>
          <a:xfrm>
            <a:off x="1021700" y="6292225"/>
            <a:ext cx="7550700" cy="14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55788" marR="0" lvl="0" indent="-514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Chạy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được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phần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mềm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có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đồ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hoạ</a:t>
            </a:r>
            <a:endParaRPr lang="en-US" sz="2800" dirty="0">
              <a:solidFill>
                <a:srgbClr val="3F4536"/>
              </a:solidFill>
              <a:latin typeface="DM Sans"/>
              <a:sym typeface="DM Sans"/>
            </a:endParaRPr>
          </a:p>
          <a:p>
            <a:pPr marL="1855788" marR="0" lvl="0" indent="-514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Sử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dụng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C++, SDL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và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các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thư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viện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liên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quan</a:t>
            </a:r>
            <a:endParaRPr lang="en-US" sz="2800" dirty="0">
              <a:solidFill>
                <a:srgbClr val="3F4536"/>
              </a:solidFill>
              <a:latin typeface="DM Sans"/>
              <a:sym typeface="DM Sans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1326393" y="1547028"/>
            <a:ext cx="6941307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Mục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endParaRPr dirty="0"/>
          </a:p>
        </p:txBody>
      </p:sp>
      <p:sp>
        <p:nvSpPr>
          <p:cNvPr id="220" name="Google Shape;220;p19"/>
          <p:cNvSpPr txBox="1"/>
          <p:nvPr/>
        </p:nvSpPr>
        <p:spPr>
          <a:xfrm>
            <a:off x="10020300" y="1049057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Hoàn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thành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bài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tập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lớn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9715650" y="1688775"/>
            <a:ext cx="755070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Chẳng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ai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Nhưng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mà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sao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thấy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nó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xa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vơi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vời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Nhìn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teammate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bỗng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kêu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trời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Ích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lẽ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xong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từ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đời</a:t>
            </a:r>
            <a:r>
              <a:rPr lang="en-US" sz="2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Trần B</a:t>
            </a:r>
            <a:r>
              <a:rPr lang="en-US" sz="24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á Thành – 29/11/2023</a:t>
            </a:r>
            <a:endParaRPr lang="en-US" sz="24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1B9D9739-CB9A-D1EA-A620-518B03BBF389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09E8DCDA-AB87-EB07-1646-55134EED6E1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5;p13">
            <a:extLst>
              <a:ext uri="{FF2B5EF4-FFF2-40B4-BE49-F238E27FC236}">
                <a16:creationId xmlns:a16="http://schemas.microsoft.com/office/drawing/2014/main" id="{FE708C9F-8CBE-FE36-81A4-DACADFAD7A27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9" name="Google Shape;213;p19">
            <a:extLst>
              <a:ext uri="{FF2B5EF4-FFF2-40B4-BE49-F238E27FC236}">
                <a16:creationId xmlns:a16="http://schemas.microsoft.com/office/drawing/2014/main" id="{3EAEACBD-EEB7-0634-6A7C-85F89CF5F970}"/>
              </a:ext>
            </a:extLst>
          </p:cNvPr>
          <p:cNvSpPr txBox="1"/>
          <p:nvPr/>
        </p:nvSpPr>
        <p:spPr>
          <a:xfrm>
            <a:off x="10324992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Quen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thuộc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với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C++</a:t>
            </a:r>
            <a:endParaRPr dirty="0"/>
          </a:p>
        </p:txBody>
      </p:sp>
      <p:sp>
        <p:nvSpPr>
          <p:cNvPr id="10" name="Google Shape;214;p19">
            <a:extLst>
              <a:ext uri="{FF2B5EF4-FFF2-40B4-BE49-F238E27FC236}">
                <a16:creationId xmlns:a16="http://schemas.microsoft.com/office/drawing/2014/main" id="{35824BDA-241E-89A9-C2C2-7508BB331A0F}"/>
              </a:ext>
            </a:extLst>
          </p:cNvPr>
          <p:cNvSpPr txBox="1"/>
          <p:nvPr/>
        </p:nvSpPr>
        <p:spPr>
          <a:xfrm>
            <a:off x="10020299" y="6292225"/>
            <a:ext cx="7550700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Quen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việc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sử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dụng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các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hàm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và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cứu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thông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tin</a:t>
            </a: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6CF1CBC3-CCC2-F9FE-4288-A7C26D85DB35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4" name="Google Shape;213;p19">
            <a:extLst>
              <a:ext uri="{FF2B5EF4-FFF2-40B4-BE49-F238E27FC236}">
                <a16:creationId xmlns:a16="http://schemas.microsoft.com/office/drawing/2014/main" id="{35A56092-DFD4-07BA-5D03-15A0F3D74236}"/>
              </a:ext>
            </a:extLst>
          </p:cNvPr>
          <p:cNvSpPr txBox="1"/>
          <p:nvPr/>
        </p:nvSpPr>
        <p:spPr>
          <a:xfrm>
            <a:off x="10324992" y="7272201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Trang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bị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kỹ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năng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làm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dự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án</a:t>
            </a:r>
            <a:endParaRPr dirty="0"/>
          </a:p>
        </p:txBody>
      </p:sp>
      <p:sp>
        <p:nvSpPr>
          <p:cNvPr id="5" name="Google Shape;214;p19">
            <a:extLst>
              <a:ext uri="{FF2B5EF4-FFF2-40B4-BE49-F238E27FC236}">
                <a16:creationId xmlns:a16="http://schemas.microsoft.com/office/drawing/2014/main" id="{80B12CEE-7BA2-6708-8C83-990F55BE0D10}"/>
              </a:ext>
            </a:extLst>
          </p:cNvPr>
          <p:cNvSpPr txBox="1"/>
          <p:nvPr/>
        </p:nvSpPr>
        <p:spPr>
          <a:xfrm>
            <a:off x="10020299" y="7911917"/>
            <a:ext cx="7550700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Quen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với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cách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vẽ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UML</a:t>
            </a:r>
          </a:p>
          <a:p>
            <a:pPr marL="1341438" marR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Kỹ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năng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làm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việc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nhóm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3262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544858"/>
            <a:ext cx="1094780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Sơ</a:t>
            </a:r>
            <a:r>
              <a:rPr lang="en-US" sz="7000" b="1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đồ</a:t>
            </a:r>
            <a:r>
              <a:rPr lang="en-US" sz="7000" b="1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chức</a:t>
            </a:r>
            <a:r>
              <a:rPr lang="en-US" sz="7000" b="1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năng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:</a:t>
            </a:r>
            <a:endParaRPr sz="7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380BF073-30AF-A12A-BEA5-275A68621CE1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AEFC435E-121C-294B-76DB-DD3ECB439138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AE554602-1A72-C09F-92DD-515325CE89DE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8D267154-DFA8-5B1E-D7C7-DDCB85FE11C8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34977FD-C784-B79B-E36D-AC407FE8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79" y="997829"/>
            <a:ext cx="13397713" cy="87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3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544858"/>
            <a:ext cx="1094780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Sơ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đồ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USECASE:</a:t>
            </a:r>
            <a:endParaRPr sz="7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83510873-77DD-2967-788B-91FF41F8158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DC075ADF-7B96-8C8D-1E66-E4BABC74F382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C300EFA7-8D43-4220-C7BF-7F639F7431EF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85814E76-B443-A4C6-98AA-9671AA48AFF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4" name="Picture 3" descr="A diagram of a start&#10;&#10;Description automatically generated with medium confidence">
            <a:extLst>
              <a:ext uri="{FF2B5EF4-FFF2-40B4-BE49-F238E27FC236}">
                <a16:creationId xmlns:a16="http://schemas.microsoft.com/office/drawing/2014/main" id="{A5ED5DE8-9F66-30C4-B5B8-9D4AE66EA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633" y="1646255"/>
            <a:ext cx="14656734" cy="771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17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4497169"/>
            <a:ext cx="1094780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Sơ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đồ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hoạt</a:t>
            </a:r>
            <a:r>
              <a:rPr lang="en-US" sz="7000" b="1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động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:</a:t>
            </a:r>
            <a:endParaRPr sz="7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83510873-77DD-2967-788B-91FF41F8158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DC075ADF-7B96-8C8D-1E66-E4BABC74F382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C300EFA7-8D43-4220-C7BF-7F639F7431EF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85814E76-B443-A4C6-98AA-9671AA48AFF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4" name="Picture 3" descr="A diagram of a game&#10;&#10;Description automatically generated">
            <a:extLst>
              <a:ext uri="{FF2B5EF4-FFF2-40B4-BE49-F238E27FC236}">
                <a16:creationId xmlns:a16="http://schemas.microsoft.com/office/drawing/2014/main" id="{A668F2E5-AE61-23E1-BDFC-92593DDDE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651548"/>
            <a:ext cx="12167579" cy="90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6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33" y="544858"/>
            <a:ext cx="1094780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Sơ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đồ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tuần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 </a:t>
            </a:r>
            <a:r>
              <a:rPr lang="en-US" sz="7000" b="1" i="0" u="none" strike="noStrike" cap="none" dirty="0" err="1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tự</a:t>
            </a:r>
            <a:r>
              <a:rPr lang="en-US" sz="7000" b="1" i="0" u="none" strike="noStrike" cap="none" dirty="0">
                <a:solidFill>
                  <a:srgbClr val="3F4536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DM Sans"/>
              </a:rPr>
              <a:t>:</a:t>
            </a:r>
            <a:endParaRPr sz="7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83510873-77DD-2967-788B-91FF41F8158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DC075ADF-7B96-8C8D-1E66-E4BABC74F382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C300EFA7-8D43-4220-C7BF-7F639F7431EF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85814E76-B443-A4C6-98AA-9671AA48AFF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601A27-D143-3419-06A8-A8B30C1A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41" y="1148100"/>
            <a:ext cx="11842376" cy="8192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17537-8352-9A44-CB83-876CF60EACD2}"/>
              </a:ext>
            </a:extLst>
          </p:cNvPr>
          <p:cNvSpPr txBox="1"/>
          <p:nvPr/>
        </p:nvSpPr>
        <p:spPr>
          <a:xfrm rot="21310880">
            <a:off x="2008093" y="3248764"/>
            <a:ext cx="1470211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dirty="0">
                <a:effectLst/>
              </a:rPr>
              <a:t>(╯°□°）╯︵ ┻━┻</a:t>
            </a:r>
          </a:p>
        </p:txBody>
      </p:sp>
    </p:spTree>
    <p:extLst>
      <p:ext uri="{BB962C8B-B14F-4D97-AF65-F5344CB8AC3E}">
        <p14:creationId xmlns:p14="http://schemas.microsoft.com/office/powerpoint/2010/main" val="1267637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/>
          <p:cNvPicPr preferRelativeResize="0"/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085393" y="1191463"/>
            <a:ext cx="10117214" cy="790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Hằm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bà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lằng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ft.Đào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Việt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Hùng</a:t>
            </a:r>
            <a:r>
              <a:rPr lang="en-US" sz="4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3403178" y="71635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phân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công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nhiệm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vụ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55C37-CDAE-08B8-6762-B7E933413540}"/>
              </a:ext>
            </a:extLst>
          </p:cNvPr>
          <p:cNvSpPr txBox="1"/>
          <p:nvPr/>
        </p:nvSpPr>
        <p:spPr>
          <a:xfrm>
            <a:off x="4291181" y="8935271"/>
            <a:ext cx="9705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urses.lumenlearning.com/technicalwriting/chapter/unit-3-using-appropiate-language-and-tone-avoiding-confusing-terms-lecture-2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000E5AB3-431B-B340-D06C-60E7744CBB70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88246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2" y="674706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PHÂN CÔNG: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F57E0D-C32E-5803-67D0-80B72DCFE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100323"/>
              </p:ext>
            </p:extLst>
          </p:nvPr>
        </p:nvGraphicFramePr>
        <p:xfrm>
          <a:off x="469142" y="2267666"/>
          <a:ext cx="17323310" cy="6968795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173989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6532552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4962497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  <a:gridCol w="2654272">
                  <a:extLst>
                    <a:ext uri="{9D8B030D-6E8A-4147-A177-3AD203B41FA5}">
                      <a16:colId xmlns:a16="http://schemas.microsoft.com/office/drawing/2014/main" val="4126749464"/>
                    </a:ext>
                  </a:extLst>
                </a:gridCol>
              </a:tblGrid>
              <a:tr h="685517"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Nhiệm vụ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Chi tiết nhiệm vụ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latin typeface="Lexend Light" panose="020B0604020202020204" charset="-93"/>
                        </a:rPr>
                        <a:t>Thành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viên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đảm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nhiệm</a:t>
                      </a:r>
                      <a:endParaRPr lang="en-US" sz="29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>
                          <a:latin typeface="Lexend Light" panose="020B0604020202020204" charset="-93"/>
                        </a:rPr>
                        <a:t>Trạng thái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>
                          <a:latin typeface="Lexend Light" panose="020B0604020202020204" charset="-93"/>
                        </a:rPr>
                        <a:t>Lựa chọn đề tài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Xác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định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dựa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danh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tham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độ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tạp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…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Cả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nhóm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latin typeface="Lexend Light" panose="020B0604020202020204" charset="-93"/>
                        </a:rPr>
                        <a:t>Hoàn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Phân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tích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hệ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thống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Đưa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ra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Usecase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Thành, 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Hoàn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console.ver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Làm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game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trên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Console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bình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thường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Nguyễn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Duy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100%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chơi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Thiết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kế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thuật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toán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chơi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Phạm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Hữu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Quang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Khải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Abort/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huỷ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5944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Đổi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từ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console sang SDL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Đổi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code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console sang SDL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Lexend Light" panose="020B0604020202020204" charset="-93"/>
                        </a:rPr>
                        <a:t>50%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14674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Cập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nhật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slide, web,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cáo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Chỉnh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sửa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slide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web up to date,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viết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user manual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Trần Bá Thành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600" dirty="0" err="1">
                          <a:latin typeface="Lexend Light" panose="020B0604020202020204" charset="-93"/>
                        </a:rPr>
                        <a:t>Tiến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hành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mỗi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có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thay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đổi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678142"/>
                  </a:ext>
                </a:extLst>
              </a:tr>
            </a:tbl>
          </a:graphicData>
        </a:graphic>
      </p:graphicFrame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CC5C2FCE-59FC-896C-E33E-ECDE6D83BA62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01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p27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p27"/>
          <p:cNvCxnSpPr/>
          <p:nvPr/>
        </p:nvCxnSpPr>
        <p:spPr>
          <a:xfrm rot="10800000">
            <a:off x="488193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27"/>
          <p:cNvCxnSpPr/>
          <p:nvPr/>
        </p:nvCxnSpPr>
        <p:spPr>
          <a:xfrm rot="10800000">
            <a:off x="3373462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366;p27"/>
          <p:cNvCxnSpPr/>
          <p:nvPr/>
        </p:nvCxnSpPr>
        <p:spPr>
          <a:xfrm rot="10800000">
            <a:off x="6258731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7" name="Google Shape;367;p27"/>
          <p:cNvCxnSpPr/>
          <p:nvPr/>
        </p:nvCxnSpPr>
        <p:spPr>
          <a:xfrm rot="10800000">
            <a:off x="9144000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368;p27"/>
          <p:cNvCxnSpPr/>
          <p:nvPr/>
        </p:nvCxnSpPr>
        <p:spPr>
          <a:xfrm rot="10800000">
            <a:off x="12029269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27"/>
          <p:cNvCxnSpPr/>
          <p:nvPr/>
        </p:nvCxnSpPr>
        <p:spPr>
          <a:xfrm rot="10800000">
            <a:off x="14914538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27"/>
          <p:cNvCxnSpPr/>
          <p:nvPr/>
        </p:nvCxnSpPr>
        <p:spPr>
          <a:xfrm rot="10800000">
            <a:off x="17799807" y="318966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1" name="Google Shape;371;p27"/>
          <p:cNvGrpSpPr/>
          <p:nvPr/>
        </p:nvGrpSpPr>
        <p:grpSpPr>
          <a:xfrm>
            <a:off x="507243" y="3045000"/>
            <a:ext cx="17311615" cy="3230763"/>
            <a:chOff x="0" y="-38100"/>
            <a:chExt cx="4559438" cy="850900"/>
          </a:xfrm>
        </p:grpSpPr>
        <p:sp>
          <p:nvSpPr>
            <p:cNvPr id="372" name="Google Shape;372;p27"/>
            <p:cNvSpPr/>
            <p:nvPr/>
          </p:nvSpPr>
          <p:spPr>
            <a:xfrm>
              <a:off x="0" y="0"/>
              <a:ext cx="4559438" cy="392916"/>
            </a:xfrm>
            <a:custGeom>
              <a:avLst/>
              <a:gdLst/>
              <a:ahLst/>
              <a:cxnLst/>
              <a:rect l="l" t="t" r="r" b="b"/>
              <a:pathLst>
                <a:path w="4559438" h="392916" extrusionOk="0">
                  <a:moveTo>
                    <a:pt x="0" y="0"/>
                  </a:moveTo>
                  <a:lnTo>
                    <a:pt x="4559438" y="0"/>
                  </a:lnTo>
                  <a:lnTo>
                    <a:pt x="4559438" y="392916"/>
                  </a:lnTo>
                  <a:lnTo>
                    <a:pt x="0" y="392916"/>
                  </a:lnTo>
                  <a:close/>
                </a:path>
              </a:pathLst>
            </a:custGeom>
            <a:solidFill>
              <a:srgbClr val="3F453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7"/>
          <p:cNvSpPr txBox="1"/>
          <p:nvPr/>
        </p:nvSpPr>
        <p:spPr>
          <a:xfrm>
            <a:off x="469143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TIMELINE</a:t>
            </a:r>
            <a:endParaRPr dirty="0"/>
          </a:p>
        </p:txBody>
      </p:sp>
      <p:sp>
        <p:nvSpPr>
          <p:cNvPr id="385" name="Google Shape;385;p27"/>
          <p:cNvSpPr txBox="1"/>
          <p:nvPr/>
        </p:nvSpPr>
        <p:spPr>
          <a:xfrm>
            <a:off x="594560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1-9</a:t>
            </a:r>
            <a:endParaRPr dirty="0"/>
          </a:p>
        </p:txBody>
      </p:sp>
      <p:sp>
        <p:nvSpPr>
          <p:cNvPr id="386" name="Google Shape;386;p27"/>
          <p:cNvSpPr txBox="1"/>
          <p:nvPr/>
        </p:nvSpPr>
        <p:spPr>
          <a:xfrm>
            <a:off x="3478237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10</a:t>
            </a:r>
            <a:endParaRPr dirty="0"/>
          </a:p>
        </p:txBody>
      </p:sp>
      <p:sp>
        <p:nvSpPr>
          <p:cNvPr id="387" name="Google Shape;387;p27"/>
          <p:cNvSpPr txBox="1"/>
          <p:nvPr/>
        </p:nvSpPr>
        <p:spPr>
          <a:xfrm>
            <a:off x="6363506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11-12</a:t>
            </a:r>
            <a:endParaRPr dirty="0"/>
          </a:p>
        </p:txBody>
      </p:sp>
      <p:sp>
        <p:nvSpPr>
          <p:cNvPr id="388" name="Google Shape;388;p27"/>
          <p:cNvSpPr txBox="1"/>
          <p:nvPr/>
        </p:nvSpPr>
        <p:spPr>
          <a:xfrm>
            <a:off x="9247183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13</a:t>
            </a:r>
            <a:endParaRPr dirty="0"/>
          </a:p>
        </p:txBody>
      </p:sp>
      <p:sp>
        <p:nvSpPr>
          <p:cNvPr id="389" name="Google Shape;389;p27"/>
          <p:cNvSpPr txBox="1"/>
          <p:nvPr/>
        </p:nvSpPr>
        <p:spPr>
          <a:xfrm>
            <a:off x="12143569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14</a:t>
            </a:r>
            <a:endParaRPr dirty="0"/>
          </a:p>
        </p:txBody>
      </p:sp>
      <p:sp>
        <p:nvSpPr>
          <p:cNvPr id="390" name="Google Shape;390;p27"/>
          <p:cNvSpPr txBox="1"/>
          <p:nvPr/>
        </p:nvSpPr>
        <p:spPr>
          <a:xfrm>
            <a:off x="15027246" y="3401132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Tuần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</a:t>
            </a:r>
            <a:endParaRPr dirty="0"/>
          </a:p>
        </p:txBody>
      </p:sp>
      <p:cxnSp>
        <p:nvCxnSpPr>
          <p:cNvPr id="391" name="Google Shape;391;p27"/>
          <p:cNvCxnSpPr/>
          <p:nvPr/>
        </p:nvCxnSpPr>
        <p:spPr>
          <a:xfrm rot="10800000">
            <a:off x="3373462" y="3187455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27"/>
          <p:cNvCxnSpPr/>
          <p:nvPr/>
        </p:nvCxnSpPr>
        <p:spPr>
          <a:xfrm rot="10800000">
            <a:off x="6258731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27"/>
          <p:cNvCxnSpPr/>
          <p:nvPr/>
        </p:nvCxnSpPr>
        <p:spPr>
          <a:xfrm rot="10800000">
            <a:off x="9144000" y="3187455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27"/>
          <p:cNvCxnSpPr/>
          <p:nvPr/>
        </p:nvCxnSpPr>
        <p:spPr>
          <a:xfrm rot="10800000">
            <a:off x="12029269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27"/>
          <p:cNvCxnSpPr/>
          <p:nvPr/>
        </p:nvCxnSpPr>
        <p:spPr>
          <a:xfrm rot="10800000">
            <a:off x="14914538" y="3183645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7"/>
          <p:cNvSpPr txBox="1"/>
          <p:nvPr/>
        </p:nvSpPr>
        <p:spPr>
          <a:xfrm>
            <a:off x="594560" y="5062514"/>
            <a:ext cx="267253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cũ</a:t>
            </a:r>
            <a:endParaRPr lang="vi-VN" sz="2000" dirty="0"/>
          </a:p>
        </p:txBody>
      </p:sp>
      <p:sp>
        <p:nvSpPr>
          <p:cNvPr id="397" name="Google Shape;397;p27"/>
          <p:cNvSpPr txBox="1"/>
          <p:nvPr/>
        </p:nvSpPr>
        <p:spPr>
          <a:xfrm>
            <a:off x="3479829" y="5062514"/>
            <a:ext cx="2672535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Lên</a:t>
            </a:r>
            <a:r>
              <a:rPr lang="en-US" sz="32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kế</a:t>
            </a:r>
            <a:r>
              <a:rPr lang="en-US" sz="32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hoạch</a:t>
            </a:r>
            <a:r>
              <a:rPr lang="en-US" sz="32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2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làm</a:t>
            </a:r>
            <a:r>
              <a:rPr lang="en-US" sz="32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2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sơ</a:t>
            </a:r>
            <a:r>
              <a:rPr lang="en-US" sz="32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000" dirty="0"/>
          </a:p>
        </p:txBody>
      </p:sp>
      <p:sp>
        <p:nvSpPr>
          <p:cNvPr id="398" name="Google Shape;398;p27"/>
          <p:cNvSpPr txBox="1"/>
          <p:nvPr/>
        </p:nvSpPr>
        <p:spPr>
          <a:xfrm>
            <a:off x="6361914" y="5062514"/>
            <a:ext cx="2672535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mềm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trên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console,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tìm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hiểu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đổ</a:t>
            </a:r>
            <a:r>
              <a:rPr lang="en-US" sz="32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2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sang SDL</a:t>
            </a:r>
            <a:endParaRPr sz="2000" dirty="0"/>
          </a:p>
        </p:txBody>
      </p:sp>
      <p:sp>
        <p:nvSpPr>
          <p:cNvPr id="399" name="Google Shape;399;p27"/>
          <p:cNvSpPr txBox="1"/>
          <p:nvPr/>
        </p:nvSpPr>
        <p:spPr>
          <a:xfrm>
            <a:off x="9247183" y="5062514"/>
            <a:ext cx="2672535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nốt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chuyển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đổi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sang SDL,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bắt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đầu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viết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document</a:t>
            </a:r>
            <a:endParaRPr sz="2000" dirty="0"/>
          </a:p>
        </p:txBody>
      </p:sp>
      <p:sp>
        <p:nvSpPr>
          <p:cNvPr id="400" name="Google Shape;400;p27"/>
          <p:cNvSpPr txBox="1"/>
          <p:nvPr/>
        </p:nvSpPr>
        <p:spPr>
          <a:xfrm>
            <a:off x="12143569" y="5062514"/>
            <a:ext cx="2672535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Hoàn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document,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, slide</a:t>
            </a:r>
            <a:endParaRPr sz="2000" dirty="0"/>
          </a:p>
        </p:txBody>
      </p:sp>
      <p:sp>
        <p:nvSpPr>
          <p:cNvPr id="401" name="Google Shape;401;p27"/>
          <p:cNvSpPr txBox="1"/>
          <p:nvPr/>
        </p:nvSpPr>
        <p:spPr>
          <a:xfrm>
            <a:off x="15028838" y="5062514"/>
            <a:ext cx="2672535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Báo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cáo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cuối</a:t>
            </a: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kỳ</a:t>
            </a:r>
            <a:endParaRPr sz="2000"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AA481579-9B66-F31A-36AB-D44EDEF138E8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F49DD408-B6F5-8C06-258E-124BC76AFAE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E6E0FC77-BF91-6DED-CA84-9EF137DAB20D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3F9255B9-7447-57F8-ED47-EFDB45A96BD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187333-2E99-2375-2A88-4651CFA62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4" r="13113"/>
          <a:stretch/>
        </p:blipFill>
        <p:spPr>
          <a:xfrm>
            <a:off x="3901440" y="1150268"/>
            <a:ext cx="10789919" cy="7960470"/>
          </a:xfrm>
          <a:prstGeom prst="rect">
            <a:avLst/>
          </a:prstGeom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8" y="1174399"/>
            <a:ext cx="1441567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Quá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trình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3101788" y="7163599"/>
            <a:ext cx="14717069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Thiết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kế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và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xây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dựng</a:t>
            </a:r>
            <a:endParaRPr dirty="0"/>
          </a:p>
        </p:txBody>
      </p:sp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5A4DF7C4-39BF-AC8C-F7BA-2571738482A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7AB84B2D-9A75-A11D-101F-C821FD83133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40899558-C7A2-96DC-0CDC-96F1C281153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902B0FD9-1867-D496-37DE-2361C447A4F0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7168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5200" y="-2611296"/>
            <a:ext cx="7673024" cy="12898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5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5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5"/>
          <p:cNvCxnSpPr>
            <a:cxnSpLocks/>
          </p:cNvCxnSpPr>
          <p:nvPr/>
        </p:nvCxnSpPr>
        <p:spPr>
          <a:xfrm flipV="1">
            <a:off x="8183012" y="3763277"/>
            <a:ext cx="9635845" cy="1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5"/>
          <p:cNvCxnSpPr>
            <a:cxnSpLocks/>
          </p:cNvCxnSpPr>
          <p:nvPr/>
        </p:nvCxnSpPr>
        <p:spPr>
          <a:xfrm flipV="1">
            <a:off x="8183012" y="4564020"/>
            <a:ext cx="9635845" cy="1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5"/>
          <p:cNvCxnSpPr>
            <a:cxnSpLocks/>
          </p:cNvCxnSpPr>
          <p:nvPr/>
        </p:nvCxnSpPr>
        <p:spPr>
          <a:xfrm flipV="1">
            <a:off x="8183012" y="5361580"/>
            <a:ext cx="9635845" cy="1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5"/>
          <p:cNvCxnSpPr>
            <a:cxnSpLocks/>
          </p:cNvCxnSpPr>
          <p:nvPr/>
        </p:nvCxnSpPr>
        <p:spPr>
          <a:xfrm flipV="1">
            <a:off x="8183012" y="6162323"/>
            <a:ext cx="9635845" cy="1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5"/>
          <p:cNvCxnSpPr>
            <a:cxnSpLocks/>
          </p:cNvCxnSpPr>
          <p:nvPr/>
        </p:nvCxnSpPr>
        <p:spPr>
          <a:xfrm flipV="1">
            <a:off x="8183012" y="6959883"/>
            <a:ext cx="9635845" cy="1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15"/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hững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dirty="0"/>
          </a:p>
        </p:txBody>
      </p:sp>
      <p:sp>
        <p:nvSpPr>
          <p:cNvPr id="135" name="Google Shape;135;p15"/>
          <p:cNvSpPr txBox="1"/>
          <p:nvPr/>
        </p:nvSpPr>
        <p:spPr>
          <a:xfrm>
            <a:off x="13975080" y="177501"/>
            <a:ext cx="384377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1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lang="en-US" sz="1400" dirty="0">
              <a:solidFill>
                <a:srgbClr val="3F4536"/>
              </a:solidFill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469142" y="9758101"/>
            <a:ext cx="513917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Hanoi University of Science and Technology</a:t>
            </a:r>
            <a:endParaRPr dirty="0"/>
          </a:p>
        </p:txBody>
      </p:sp>
      <p:sp>
        <p:nvSpPr>
          <p:cNvPr id="137" name="Google Shape;137;p15"/>
          <p:cNvSpPr txBox="1"/>
          <p:nvPr/>
        </p:nvSpPr>
        <p:spPr>
          <a:xfrm>
            <a:off x="14906196" y="97581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  <a:endParaRPr dirty="0"/>
          </a:p>
        </p:txBody>
      </p:sp>
      <p:sp>
        <p:nvSpPr>
          <p:cNvPr id="138" name="Google Shape;138;p15"/>
          <p:cNvSpPr txBox="1"/>
          <p:nvPr/>
        </p:nvSpPr>
        <p:spPr>
          <a:xfrm>
            <a:off x="7695501" y="3012146"/>
            <a:ext cx="6630364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Giới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thiệu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viên</a:t>
            </a:r>
            <a:endParaRPr sz="1600" dirty="0"/>
          </a:p>
        </p:txBody>
      </p:sp>
      <p:sp>
        <p:nvSpPr>
          <p:cNvPr id="140" name="Google Shape;140;p15"/>
          <p:cNvSpPr txBox="1"/>
          <p:nvPr/>
        </p:nvSpPr>
        <p:spPr>
          <a:xfrm>
            <a:off x="7695501" y="3812889"/>
            <a:ext cx="6630364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F4536"/>
                </a:solidFill>
                <a:latin typeface="DM Sans"/>
                <a:sym typeface="DM Sans"/>
              </a:rPr>
              <a:t>Giới</a:t>
            </a:r>
            <a:r>
              <a:rPr lang="en-US" sz="3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600" b="1" dirty="0" err="1">
                <a:solidFill>
                  <a:srgbClr val="3F4536"/>
                </a:solidFill>
                <a:latin typeface="DM Sans"/>
                <a:sym typeface="DM Sans"/>
              </a:rPr>
              <a:t>thiệu</a:t>
            </a:r>
            <a:r>
              <a:rPr lang="en-US" sz="3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600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3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600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endParaRPr sz="1600" dirty="0"/>
          </a:p>
        </p:txBody>
      </p:sp>
      <p:sp>
        <p:nvSpPr>
          <p:cNvPr id="143" name="Google Shape;143;p15"/>
          <p:cNvSpPr txBox="1"/>
          <p:nvPr/>
        </p:nvSpPr>
        <p:spPr>
          <a:xfrm>
            <a:off x="17097238" y="3101035"/>
            <a:ext cx="72162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10</a:t>
            </a:r>
            <a:endParaRPr sz="1600" dirty="0"/>
          </a:p>
        </p:txBody>
      </p:sp>
      <p:sp>
        <p:nvSpPr>
          <p:cNvPr id="145" name="Google Shape;145;p15"/>
          <p:cNvSpPr txBox="1"/>
          <p:nvPr/>
        </p:nvSpPr>
        <p:spPr>
          <a:xfrm>
            <a:off x="17097238" y="3901778"/>
            <a:ext cx="72162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  <a:endParaRPr sz="1600" dirty="0"/>
          </a:p>
        </p:txBody>
      </p:sp>
      <p:sp>
        <p:nvSpPr>
          <p:cNvPr id="146" name="Google Shape;146;p15"/>
          <p:cNvSpPr txBox="1"/>
          <p:nvPr/>
        </p:nvSpPr>
        <p:spPr>
          <a:xfrm>
            <a:off x="7695501" y="4612607"/>
            <a:ext cx="6630364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Phân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nhiệm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vụ</a:t>
            </a:r>
            <a:endParaRPr sz="1600"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097238" y="4699338"/>
            <a:ext cx="72162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13</a:t>
            </a:r>
            <a:endParaRPr sz="1600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7695501" y="5434893"/>
            <a:ext cx="7971115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Quá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trình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kế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xây</a:t>
            </a:r>
            <a:r>
              <a:rPr lang="en-US" sz="36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dựng</a:t>
            </a:r>
            <a:endParaRPr sz="1600" dirty="0"/>
          </a:p>
        </p:txBody>
      </p:sp>
      <p:sp>
        <p:nvSpPr>
          <p:cNvPr id="149" name="Google Shape;149;p15"/>
          <p:cNvSpPr txBox="1"/>
          <p:nvPr/>
        </p:nvSpPr>
        <p:spPr>
          <a:xfrm>
            <a:off x="17097238" y="5500080"/>
            <a:ext cx="72162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14</a:t>
            </a:r>
            <a:endParaRPr lang="en-US" sz="1600" dirty="0"/>
          </a:p>
        </p:txBody>
      </p:sp>
      <p:sp>
        <p:nvSpPr>
          <p:cNvPr id="150" name="Google Shape;150;p15"/>
          <p:cNvSpPr txBox="1"/>
          <p:nvPr/>
        </p:nvSpPr>
        <p:spPr>
          <a:xfrm>
            <a:off x="7695501" y="6210910"/>
            <a:ext cx="6630364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r>
              <a:rPr lang="en-US" sz="3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600" b="1" dirty="0" err="1">
                <a:solidFill>
                  <a:srgbClr val="3F4536"/>
                </a:solidFill>
                <a:latin typeface="DM Sans"/>
                <a:sym typeface="DM Sans"/>
              </a:rPr>
              <a:t>liệu</a:t>
            </a:r>
            <a:r>
              <a:rPr lang="en-US" sz="3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600" b="1" dirty="0" err="1">
                <a:solidFill>
                  <a:srgbClr val="3F4536"/>
                </a:solidFill>
                <a:latin typeface="DM Sans"/>
                <a:sym typeface="DM Sans"/>
              </a:rPr>
              <a:t>tham</a:t>
            </a:r>
            <a:r>
              <a:rPr lang="en-US" sz="3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600" b="1" dirty="0" err="1">
                <a:solidFill>
                  <a:srgbClr val="3F4536"/>
                </a:solidFill>
                <a:latin typeface="DM Sans"/>
                <a:sym typeface="DM Sans"/>
              </a:rPr>
              <a:t>khảo</a:t>
            </a:r>
            <a:endParaRPr lang="en-US" sz="3600" dirty="0"/>
          </a:p>
        </p:txBody>
      </p:sp>
      <p:sp>
        <p:nvSpPr>
          <p:cNvPr id="151" name="Google Shape;151;p15"/>
          <p:cNvSpPr txBox="1"/>
          <p:nvPr/>
        </p:nvSpPr>
        <p:spPr>
          <a:xfrm>
            <a:off x="17097238" y="6297640"/>
            <a:ext cx="72162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ne_player_win">
            <a:hlinkClick r:id="" action="ppaction://media"/>
            <a:extLst>
              <a:ext uri="{FF2B5EF4-FFF2-40B4-BE49-F238E27FC236}">
                <a16:creationId xmlns:a16="http://schemas.microsoft.com/office/drawing/2014/main" id="{B035DEA4-198D-C47D-3C83-614FDA4D07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79" end="2823"/>
                </p14:media>
              </p:ext>
            </p:extLst>
          </p:nvPr>
        </p:nvPicPr>
        <p:blipFill rotWithShape="1">
          <a:blip r:embed="rId5"/>
          <a:srcRect l="2962" t="48846" r="67991" b="6817"/>
          <a:stretch/>
        </p:blipFill>
        <p:spPr>
          <a:xfrm>
            <a:off x="7554351" y="757242"/>
            <a:ext cx="10264506" cy="8813139"/>
          </a:xfrm>
          <a:prstGeom prst="rect">
            <a:avLst/>
          </a:prstGeom>
        </p:spPr>
      </p:pic>
      <p:sp>
        <p:nvSpPr>
          <p:cNvPr id="2" name="Google Shape;374;p27">
            <a:extLst>
              <a:ext uri="{FF2B5EF4-FFF2-40B4-BE49-F238E27FC236}">
                <a16:creationId xmlns:a16="http://schemas.microsoft.com/office/drawing/2014/main" id="{3160A2F7-C7F0-4860-3B92-271D3908FA42}"/>
              </a:ext>
            </a:extLst>
          </p:cNvPr>
          <p:cNvSpPr txBox="1"/>
          <p:nvPr/>
        </p:nvSpPr>
        <p:spPr>
          <a:xfrm>
            <a:off x="469143" y="1038225"/>
            <a:ext cx="16230600" cy="48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Bản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console</a:t>
            </a:r>
            <a:b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</a:b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một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bên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thắng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:</a:t>
            </a:r>
            <a:endParaRPr dirty="0"/>
          </a:p>
        </p:txBody>
      </p:sp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98438540-2927-8E7B-7DED-B72DA3471B0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64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4;p27">
            <a:extLst>
              <a:ext uri="{FF2B5EF4-FFF2-40B4-BE49-F238E27FC236}">
                <a16:creationId xmlns:a16="http://schemas.microsoft.com/office/drawing/2014/main" id="{3160A2F7-C7F0-4860-3B92-271D3908FA42}"/>
              </a:ext>
            </a:extLst>
          </p:cNvPr>
          <p:cNvSpPr txBox="1"/>
          <p:nvPr/>
        </p:nvSpPr>
        <p:spPr>
          <a:xfrm>
            <a:off x="469143" y="1038225"/>
            <a:ext cx="16230600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Bản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console</a:t>
            </a:r>
            <a:b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</a:b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kết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quả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hoà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:</a:t>
            </a:r>
            <a:endParaRPr dirty="0"/>
          </a:p>
        </p:txBody>
      </p:sp>
      <p:pic>
        <p:nvPicPr>
          <p:cNvPr id="3" name="draw">
            <a:hlinkClick r:id="" action="ppaction://media"/>
            <a:extLst>
              <a:ext uri="{FF2B5EF4-FFF2-40B4-BE49-F238E27FC236}">
                <a16:creationId xmlns:a16="http://schemas.microsoft.com/office/drawing/2014/main" id="{8F08B9D5-7C92-889E-F84B-57E8EC19250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47" end="6492"/>
                </p14:media>
              </p:ext>
            </p:extLst>
          </p:nvPr>
        </p:nvPicPr>
        <p:blipFill rotWithShape="1">
          <a:blip r:embed="rId5"/>
          <a:srcRect l="4089" t="49657" r="67417" b="7108"/>
          <a:stretch/>
        </p:blipFill>
        <p:spPr>
          <a:xfrm>
            <a:off x="7554351" y="762952"/>
            <a:ext cx="10264506" cy="8761095"/>
          </a:xfrm>
          <a:prstGeom prst="rect">
            <a:avLst/>
          </a:prstGeom>
        </p:spPr>
      </p:pic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98438540-2927-8E7B-7DED-B72DA3471B0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41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pic>
        <p:nvPicPr>
          <p:cNvPr id="10" name="junky_Tic_tac_toe">
            <a:hlinkClick r:id="" action="ppaction://media"/>
            <a:extLst>
              <a:ext uri="{FF2B5EF4-FFF2-40B4-BE49-F238E27FC236}">
                <a16:creationId xmlns:a16="http://schemas.microsoft.com/office/drawing/2014/main" id="{E4248556-9983-A1F4-9135-1FC1113991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5125"/>
          <a:stretch/>
        </p:blipFill>
        <p:spPr>
          <a:xfrm>
            <a:off x="6150988" y="769558"/>
            <a:ext cx="11667869" cy="8765511"/>
          </a:xfrm>
          <a:prstGeom prst="rect">
            <a:avLst/>
          </a:prstGeom>
        </p:spPr>
      </p:pic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A9FD6110-E6D9-4A9A-3C85-FB34E1F250E5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2" name="Google Shape;374;p27">
            <a:extLst>
              <a:ext uri="{FF2B5EF4-FFF2-40B4-BE49-F238E27FC236}">
                <a16:creationId xmlns:a16="http://schemas.microsoft.com/office/drawing/2014/main" id="{88414CC1-B932-D9E2-CB91-9D0D3BBCF0C9}"/>
              </a:ext>
            </a:extLst>
          </p:cNvPr>
          <p:cNvSpPr txBox="1"/>
          <p:nvPr/>
        </p:nvSpPr>
        <p:spPr>
          <a:xfrm>
            <a:off x="469143" y="1038225"/>
            <a:ext cx="7085208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Bản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dùng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SDL: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40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9D6F6-5924-72E3-7CD3-AD700D76E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28"/>
          <a:stretch/>
        </p:blipFill>
        <p:spPr>
          <a:xfrm>
            <a:off x="13662212" y="921996"/>
            <a:ext cx="9966908" cy="8461657"/>
          </a:xfrm>
          <a:prstGeom prst="rect">
            <a:avLst/>
          </a:prstGeom>
        </p:spPr>
      </p:pic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2" y="674706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Vấn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tồn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đọng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: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F57E0D-C32E-5803-67D0-80B72DCFE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042200"/>
              </p:ext>
            </p:extLst>
          </p:nvPr>
        </p:nvGraphicFramePr>
        <p:xfrm>
          <a:off x="469142" y="2292657"/>
          <a:ext cx="12314529" cy="709099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018999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5527014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5768516">
                  <a:extLst>
                    <a:ext uri="{9D8B030D-6E8A-4147-A177-3AD203B41FA5}">
                      <a16:colId xmlns:a16="http://schemas.microsoft.com/office/drawing/2014/main" val="973543478"/>
                    </a:ext>
                  </a:extLst>
                </a:gridCol>
              </a:tblGrid>
              <a:tr h="991886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STT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 err="1">
                          <a:latin typeface="Lexend Light" panose="020B0604020202020204" charset="-93"/>
                        </a:rPr>
                        <a:t>Vấn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đề</a:t>
                      </a:r>
                      <a:endParaRPr lang="en-US" sz="29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 err="1">
                          <a:latin typeface="Lexend Light" panose="020B0604020202020204" charset="-93"/>
                        </a:rPr>
                        <a:t>Hướng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phát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900" dirty="0" err="1">
                          <a:latin typeface="Lexend Light" panose="020B0604020202020204" charset="-93"/>
                        </a:rPr>
                        <a:t>triển</a:t>
                      </a:r>
                      <a:endParaRPr lang="en-US" sz="29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53432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1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Phải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ấn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thêm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1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lần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có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người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chiến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thắng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Cần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tìm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hiểu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thêm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SDL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53432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2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UI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được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bắt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mắt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Cần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tìm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hiểu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thêm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thư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viện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SDL/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gfx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SDL/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ttf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53432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3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Tiêu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tốn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nhiều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tài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nguyên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khi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chạy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, 65mb ram!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＼（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〇_ｏ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）／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418355"/>
                  </a:ext>
                </a:extLst>
              </a:tr>
              <a:tr h="149613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4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</a:rPr>
                        <a:t>Document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báo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chưa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hoàn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thành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</a:tbl>
          </a:graphicData>
        </a:graphic>
      </p:graphicFrame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DA3CB032-AD37-B9CE-F844-56BB1B1299DD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FBFD737A-643D-D4B2-8083-D849D377EB1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43A00266-AE7A-56D9-CFDA-70B33E99900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99A9D0BE-1F9A-FEC5-375A-058653F289D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6" name="Google Shape;92;p13">
            <a:extLst>
              <a:ext uri="{FF2B5EF4-FFF2-40B4-BE49-F238E27FC236}">
                <a16:creationId xmlns:a16="http://schemas.microsoft.com/office/drawing/2014/main" id="{910BD4E3-B329-4B16-F704-3716BC48375A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71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469143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THẢM KHẢO:</a:t>
            </a:r>
            <a:endParaRPr dirty="0"/>
          </a:p>
        </p:txBody>
      </p:sp>
      <p:cxnSp>
        <p:nvCxnSpPr>
          <p:cNvPr id="4" name="Google Shape;272;p22">
            <a:extLst>
              <a:ext uri="{FF2B5EF4-FFF2-40B4-BE49-F238E27FC236}">
                <a16:creationId xmlns:a16="http://schemas.microsoft.com/office/drawing/2014/main" id="{F3975D3D-837B-902E-EE39-BB01EBD7F2BA}"/>
              </a:ext>
            </a:extLst>
          </p:cNvPr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5C2F68A5-39F9-E24C-0153-FACF28D234D1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F5CAF297-77D2-1E34-AF11-C2BC011EC4C4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F65A6F11-F5D4-B1CE-4C1C-889F5A755D16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A70738-C9CB-B4EF-7147-72CEBA1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031810"/>
              </p:ext>
            </p:extLst>
          </p:nvPr>
        </p:nvGraphicFramePr>
        <p:xfrm>
          <a:off x="469143" y="2663157"/>
          <a:ext cx="17349714" cy="654193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07258">
                  <a:extLst>
                    <a:ext uri="{9D8B030D-6E8A-4147-A177-3AD203B41FA5}">
                      <a16:colId xmlns:a16="http://schemas.microsoft.com/office/drawing/2014/main" val="845267017"/>
                    </a:ext>
                  </a:extLst>
                </a:gridCol>
                <a:gridCol w="8031480">
                  <a:extLst>
                    <a:ext uri="{9D8B030D-6E8A-4147-A177-3AD203B41FA5}">
                      <a16:colId xmlns:a16="http://schemas.microsoft.com/office/drawing/2014/main" val="1525852295"/>
                    </a:ext>
                  </a:extLst>
                </a:gridCol>
                <a:gridCol w="8110976">
                  <a:extLst>
                    <a:ext uri="{9D8B030D-6E8A-4147-A177-3AD203B41FA5}">
                      <a16:colId xmlns:a16="http://schemas.microsoft.com/office/drawing/2014/main" val="3663487159"/>
                    </a:ext>
                  </a:extLst>
                </a:gridCol>
              </a:tblGrid>
              <a:tr h="685517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STT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err="1">
                          <a:latin typeface="Lexend Light" panose="020B0604020202020204" charset="-93"/>
                        </a:rPr>
                        <a:t>Nội</a:t>
                      </a:r>
                      <a:r>
                        <a:rPr lang="en-US" sz="2900" dirty="0">
                          <a:latin typeface="Lexend Light" panose="020B0604020202020204" charset="-93"/>
                        </a:rPr>
                        <a:t> dung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latin typeface="Lexend Light" panose="020B0604020202020204" charset="-93"/>
                        </a:rPr>
                        <a:t>Link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5956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1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sử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dụng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thư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viện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SDL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3"/>
                        </a:rPr>
                        <a:t>https://wiki.libsdl.org/SDL2/FrontPage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4"/>
                        </a:rPr>
                        <a:t>https://glusoft.com/sdl2-tutorials/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05230"/>
                  </a:ext>
                </a:extLst>
              </a:tr>
              <a:tr h="106041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2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Usecase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và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sơ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đồ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chức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năng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chuẩn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UML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5"/>
                        </a:rPr>
                        <a:t>https://www.geeksforgeeks.org/unified-modeling-language-uml-introduction/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6"/>
                        </a:rPr>
                        <a:t>https://users.soict.hust.edu.vn/trungtt/uploads/slides/OOP_Bai13(vi).pdf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7"/>
                        </a:rPr>
                        <a:t>https://viblo.asia/p/bieu-do-lop-uml-Az45bDaVZxY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8877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3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Tìm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hiểu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về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Tic-tac-toe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8"/>
                        </a:rPr>
                        <a:t>https://playtictactoe.org/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9"/>
                        </a:rPr>
                        <a:t>https://ja.wikipedia.org/wiki/%E4%B8%89%E7%9B%AE%E4%B8%A6%E3%81%B9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18079"/>
                  </a:ext>
                </a:extLst>
              </a:tr>
              <a:tr h="1034016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Lexend Light" panose="020B0604020202020204" charset="-93"/>
                        </a:rPr>
                        <a:t>4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Lexend Light" panose="020B0604020202020204" charset="-93"/>
                        </a:rPr>
                        <a:t>Cách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tạo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Computer move –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nước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đi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của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  <a:r>
                        <a:rPr lang="en-US" sz="2600" dirty="0" err="1">
                          <a:latin typeface="Lexend Light" panose="020B0604020202020204" charset="-93"/>
                        </a:rPr>
                        <a:t>máy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Lexend Light" panose="020B0604020202020204" charset="-93"/>
                          <a:hlinkClick r:id="rId10"/>
                        </a:rPr>
                        <a:t>https://www.javatpoint.com/tic-tac-toe-in-cpp</a:t>
                      </a:r>
                      <a:endParaRPr lang="en-US" sz="2600" dirty="0">
                        <a:latin typeface="Lexend Light" panose="020B0604020202020204" charset="-93"/>
                      </a:endParaRPr>
                    </a:p>
                    <a:p>
                      <a:r>
                        <a:rPr lang="en-US" sz="2600" dirty="0">
                          <a:latin typeface="Lexend Light" panose="020B0604020202020204" charset="-93"/>
                          <a:hlinkClick r:id="rId11"/>
                        </a:rPr>
                        <a:t>https://youtu.be/KrH1qNVYKO0?si=_DQfNLMqNyzfiG3g</a:t>
                      </a:r>
                      <a:r>
                        <a:rPr lang="en-US" sz="2600" dirty="0">
                          <a:latin typeface="Lexend Light" panose="020B0604020202020204" charset="-93"/>
                        </a:rPr>
                        <a:t> </a:t>
                      </a:r>
                    </a:p>
                  </a:txBody>
                  <a:tcPr marL="145791" marR="145791" marT="72895" marB="728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59449"/>
                  </a:ext>
                </a:extLst>
              </a:tr>
            </a:tbl>
          </a:graphicData>
        </a:graphic>
      </p:graphicFrame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303893D2-68F0-D270-32C2-0459A870C93E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30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0"/>
          <p:cNvPicPr preferRelativeResize="0"/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8616"/>
          <a:stretch/>
        </p:blipFill>
        <p:spPr>
          <a:xfrm>
            <a:off x="10393680" y="1176897"/>
            <a:ext cx="7894320" cy="806574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/>
          <p:nvPr/>
        </p:nvSpPr>
        <p:spPr>
          <a:xfrm>
            <a:off x="500599" y="3233540"/>
            <a:ext cx="210121" cy="300173"/>
          </a:xfrm>
          <a:custGeom>
            <a:avLst/>
            <a:gdLst/>
            <a:ahLst/>
            <a:cxnLst/>
            <a:rect l="l" t="t" r="r" b="b"/>
            <a:pathLst>
              <a:path w="210121" h="300173" extrusionOk="0">
                <a:moveTo>
                  <a:pt x="0" y="0"/>
                </a:moveTo>
                <a:lnTo>
                  <a:pt x="210121" y="0"/>
                </a:lnTo>
                <a:lnTo>
                  <a:pt x="210121" y="300174"/>
                </a:lnTo>
                <a:lnTo>
                  <a:pt x="0" y="300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4" name="Google Shape;434;p30"/>
          <p:cNvSpPr/>
          <p:nvPr/>
        </p:nvSpPr>
        <p:spPr>
          <a:xfrm>
            <a:off x="482595" y="4352284"/>
            <a:ext cx="246129" cy="169214"/>
          </a:xfrm>
          <a:custGeom>
            <a:avLst/>
            <a:gdLst/>
            <a:ahLst/>
            <a:cxnLst/>
            <a:rect l="l" t="t" r="r" b="b"/>
            <a:pathLst>
              <a:path w="246129" h="169214" extrusionOk="0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5" name="Google Shape;435;p30"/>
          <p:cNvSpPr/>
          <p:nvPr/>
        </p:nvSpPr>
        <p:spPr>
          <a:xfrm>
            <a:off x="469142" y="5197596"/>
            <a:ext cx="273035" cy="273035"/>
          </a:xfrm>
          <a:custGeom>
            <a:avLst/>
            <a:gdLst/>
            <a:ahLst/>
            <a:cxnLst/>
            <a:rect l="l" t="t" r="r" b="b"/>
            <a:pathLst>
              <a:path w="273035" h="273035" extrusionOk="0">
                <a:moveTo>
                  <a:pt x="0" y="0"/>
                </a:moveTo>
                <a:lnTo>
                  <a:pt x="273035" y="0"/>
                </a:lnTo>
                <a:lnTo>
                  <a:pt x="273035" y="273036"/>
                </a:lnTo>
                <a:lnTo>
                  <a:pt x="0" y="273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437" name="Google Shape;437;p3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3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30"/>
          <p:cNvSpPr txBox="1"/>
          <p:nvPr/>
        </p:nvSpPr>
        <p:spPr>
          <a:xfrm>
            <a:off x="469143" y="1176897"/>
            <a:ext cx="81153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Liên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lạc</a:t>
            </a:r>
            <a:endParaRPr dirty="0"/>
          </a:p>
        </p:txBody>
      </p:sp>
      <p:sp>
        <p:nvSpPr>
          <p:cNvPr id="440" name="Google Shape;440;p30"/>
          <p:cNvSpPr txBox="1"/>
          <p:nvPr/>
        </p:nvSpPr>
        <p:spPr>
          <a:xfrm>
            <a:off x="1138718" y="3211859"/>
            <a:ext cx="5801458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ET-E9 Embedded &amp; IoT K66</a:t>
            </a:r>
            <a:endParaRPr sz="1800" dirty="0"/>
          </a:p>
        </p:txBody>
      </p:sp>
      <p:sp>
        <p:nvSpPr>
          <p:cNvPr id="442" name="Google Shape;442;p30"/>
          <p:cNvSpPr txBox="1"/>
          <p:nvPr/>
        </p:nvSpPr>
        <p:spPr>
          <a:xfrm>
            <a:off x="1138717" y="4243223"/>
            <a:ext cx="5801457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>
                <a:latin typeface="DM Sans" pitchFamily="2" charset="0"/>
              </a:rPr>
              <a:t>thanh.tb213731@sis.hust.edu.vn</a:t>
            </a:r>
            <a:endParaRPr sz="2800" dirty="0"/>
          </a:p>
        </p:txBody>
      </p:sp>
      <p:sp>
        <p:nvSpPr>
          <p:cNvPr id="443" name="Google Shape;443;p30"/>
          <p:cNvSpPr txBox="1"/>
          <p:nvPr/>
        </p:nvSpPr>
        <p:spPr>
          <a:xfrm>
            <a:off x="1138718" y="5126502"/>
            <a:ext cx="4892954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https://bmeelearning.wordpress.com/2023/11/29/20231-et2031-145502-nhom-19-tictactoe/</a:t>
            </a:r>
            <a:endParaRPr sz="1800"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9DBDDB77-0E9D-F9E5-EF5D-BD67913E3A4D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F6263C5A-626E-4D4B-B7E8-58027B03BD67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D82F9BA1-0219-F478-1B70-31F8507A2CCC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29700B13-1B5F-5A4C-078B-150B1AE6170F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pic>
        <p:nvPicPr>
          <p:cNvPr id="4" name="Picture 3" descr="A qr code with a dinosaur&#10;&#10;Description automatically generated">
            <a:extLst>
              <a:ext uri="{FF2B5EF4-FFF2-40B4-BE49-F238E27FC236}">
                <a16:creationId xmlns:a16="http://schemas.microsoft.com/office/drawing/2014/main" id="{FC9BDEB8-90EE-31AE-258C-7D286ED9FD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49" t="5994" r="6126" b="4924"/>
          <a:stretch/>
        </p:blipFill>
        <p:spPr>
          <a:xfrm>
            <a:off x="6031672" y="4895818"/>
            <a:ext cx="4362008" cy="44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2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wooden tiles with letters&#10;&#10;Description automatically generated">
            <a:extLst>
              <a:ext uri="{FF2B5EF4-FFF2-40B4-BE49-F238E27FC236}">
                <a16:creationId xmlns:a16="http://schemas.microsoft.com/office/drawing/2014/main" id="{04620CE5-BB2B-2160-6329-95A919A42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4338" b="34415"/>
          <a:stretch/>
        </p:blipFill>
        <p:spPr>
          <a:xfrm>
            <a:off x="469142" y="760775"/>
            <a:ext cx="17349706" cy="3625468"/>
          </a:xfrm>
          <a:prstGeom prst="rect">
            <a:avLst/>
          </a:prstGeom>
        </p:spPr>
      </p:pic>
      <p:pic>
        <p:nvPicPr>
          <p:cNvPr id="454" name="Google Shape;4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50" y="5900756"/>
            <a:ext cx="6025475" cy="1509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31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31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31"/>
          <p:cNvSpPr txBox="1"/>
          <p:nvPr/>
        </p:nvSpPr>
        <p:spPr>
          <a:xfrm>
            <a:off x="469143" y="4547235"/>
            <a:ext cx="1285296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Đơn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vị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8799" b="1" dirty="0" err="1">
                <a:solidFill>
                  <a:srgbClr val="3F4536"/>
                </a:solidFill>
                <a:latin typeface="DM Sans"/>
                <a:sym typeface="DM Sans"/>
              </a:rPr>
              <a:t>trợ</a:t>
            </a: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:</a:t>
            </a:r>
            <a:endParaRPr dirty="0"/>
          </a:p>
        </p:txBody>
      </p:sp>
      <p:sp>
        <p:nvSpPr>
          <p:cNvPr id="4" name="Google Shape;457;p31">
            <a:extLst>
              <a:ext uri="{FF2B5EF4-FFF2-40B4-BE49-F238E27FC236}">
                <a16:creationId xmlns:a16="http://schemas.microsoft.com/office/drawing/2014/main" id="{81F7A41D-F099-063C-6A03-A1E2F796E23C}"/>
              </a:ext>
            </a:extLst>
          </p:cNvPr>
          <p:cNvSpPr txBox="1"/>
          <p:nvPr/>
        </p:nvSpPr>
        <p:spPr>
          <a:xfrm>
            <a:off x="469142" y="7282604"/>
            <a:ext cx="17349706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Cảm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ơn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mọi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đã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lắng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nghe</a:t>
            </a:r>
            <a:endParaRPr dirty="0"/>
          </a:p>
        </p:txBody>
      </p: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B2E9D757-78EA-4707-D373-88C93D68A1E2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B29EDE8E-4BBA-7DAD-89F4-79701E42B254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F7C438D8-676E-E6E8-23F8-F0D94224CB3B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2" name="Google Shape;92;p13">
            <a:extLst>
              <a:ext uri="{FF2B5EF4-FFF2-40B4-BE49-F238E27FC236}">
                <a16:creationId xmlns:a16="http://schemas.microsoft.com/office/drawing/2014/main" id="{EA5744AE-F665-7BC8-3045-291027137EF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4881554" y="881054"/>
            <a:ext cx="8524892" cy="8524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6"/>
          <p:cNvSpPr txBox="1"/>
          <p:nvPr/>
        </p:nvSpPr>
        <p:spPr>
          <a:xfrm>
            <a:off x="469143" y="981075"/>
            <a:ext cx="1511786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Giới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thiệu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thành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viên</a:t>
            </a:r>
            <a:endParaRPr dirty="0"/>
          </a:p>
        </p:txBody>
      </p:sp>
      <p:sp>
        <p:nvSpPr>
          <p:cNvPr id="174" name="Google Shape;174;p16"/>
          <p:cNvSpPr txBox="1"/>
          <p:nvPr/>
        </p:nvSpPr>
        <p:spPr>
          <a:xfrm>
            <a:off x="2602523" y="7489646"/>
            <a:ext cx="15216335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Thiếu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giợi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viền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thanh</a:t>
            </a:r>
            <a:endParaRPr dirty="0"/>
          </a:p>
        </p:txBody>
      </p:sp>
      <p:sp>
        <p:nvSpPr>
          <p:cNvPr id="2" name="Google Shape;91;p13">
            <a:extLst>
              <a:ext uri="{FF2B5EF4-FFF2-40B4-BE49-F238E27FC236}">
                <a16:creationId xmlns:a16="http://schemas.microsoft.com/office/drawing/2014/main" id="{7DD59A42-3158-ACC9-A885-86F60864378A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16D2578E-B293-6B2D-BD81-EEBF33B23F9B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0F9D196A-1AF9-3EEF-572A-5BA55688A861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F585209F-1AE5-F82B-C85B-476F48485C9A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D7F5D8-FF40-B26F-9561-971992F31B91}"/>
              </a:ext>
            </a:extLst>
          </p:cNvPr>
          <p:cNvGrpSpPr/>
          <p:nvPr/>
        </p:nvGrpSpPr>
        <p:grpSpPr>
          <a:xfrm>
            <a:off x="469133" y="3334856"/>
            <a:ext cx="17349715" cy="6353638"/>
            <a:chOff x="469133" y="3334856"/>
            <a:chExt cx="17349715" cy="63536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EB1D2D-402A-228C-75D6-A2ABB955B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878" t="2395" r="453"/>
            <a:stretch/>
          </p:blipFill>
          <p:spPr>
            <a:xfrm>
              <a:off x="469133" y="3334856"/>
              <a:ext cx="17349715" cy="63536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68C30D-B7CA-66EE-C66F-C46FA612DED3}"/>
                </a:ext>
              </a:extLst>
            </p:cNvPr>
            <p:cNvSpPr/>
            <p:nvPr/>
          </p:nvSpPr>
          <p:spPr>
            <a:xfrm>
              <a:off x="10469879" y="6974533"/>
              <a:ext cx="914401" cy="908538"/>
            </a:xfrm>
            <a:prstGeom prst="rect">
              <a:avLst/>
            </a:prstGeom>
            <a:solidFill>
              <a:srgbClr val="008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/>
                <a:t>pj</a:t>
              </a:r>
              <a:endParaRPr lang="en-US" sz="5400" dirty="0"/>
            </a:p>
          </p:txBody>
        </p:sp>
      </p:grpSp>
      <p:cxnSp>
        <p:nvCxnSpPr>
          <p:cNvPr id="180" name="Google Shape;180;p1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17"/>
          <p:cNvSpPr txBox="1"/>
          <p:nvPr/>
        </p:nvSpPr>
        <p:spPr>
          <a:xfrm>
            <a:off x="1028700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 VÀ NHỮNG NGƯỜI BẠN</a:t>
            </a:r>
            <a:endParaRPr dirty="0"/>
          </a:p>
        </p:txBody>
      </p:sp>
      <p:sp>
        <p:nvSpPr>
          <p:cNvPr id="183" name="Google Shape;183;p17"/>
          <p:cNvSpPr txBox="1"/>
          <p:nvPr/>
        </p:nvSpPr>
        <p:spPr>
          <a:xfrm>
            <a:off x="1365337" y="2428875"/>
            <a:ext cx="15557326" cy="4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Nơi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tinh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hoa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hội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tụ</a:t>
            </a:r>
            <a:endParaRPr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F9DA311E-2C5B-2297-136E-B8B7C9917BAC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29B74236-5B8C-5848-E278-214D39567C31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87A137B6-123A-62E5-9451-F6F000FB12B3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9349971F-13BA-8A4B-8D58-7EF3F84363B4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406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Leader 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Phạm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Hữu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Quang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Khải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5" y="5941264"/>
            <a:ext cx="754182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Trưởng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nhóm</a:t>
            </a:r>
            <a:r>
              <a:rPr lang="en-US" sz="2600" dirty="0">
                <a:latin typeface="DM Sans" pitchFamily="2" charset="0"/>
              </a:rPr>
              <a:t>:</a:t>
            </a: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Định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hướng</a:t>
            </a:r>
            <a:r>
              <a:rPr lang="en-US" sz="2600" dirty="0">
                <a:latin typeface="DM Sans" pitchFamily="2" charset="0"/>
              </a:rPr>
              <a:t>: Vi </a:t>
            </a:r>
            <a:r>
              <a:rPr lang="en-US" sz="2600" dirty="0" err="1">
                <a:latin typeface="DM Sans" pitchFamily="2" charset="0"/>
              </a:rPr>
              <a:t>xử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lý</a:t>
            </a:r>
            <a:r>
              <a:rPr lang="en-US" sz="2600" dirty="0">
                <a:latin typeface="DM Sans" pitchFamily="2" charset="0"/>
              </a:rPr>
              <a:t> (</a:t>
            </a:r>
            <a:r>
              <a:rPr lang="en-US" sz="2600" dirty="0" err="1">
                <a:latin typeface="DM Sans" pitchFamily="2" charset="0"/>
              </a:rPr>
              <a:t>tương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tự</a:t>
            </a:r>
            <a:r>
              <a:rPr lang="en-US" sz="2600" dirty="0">
                <a:latin typeface="DM Sans" pitchFamily="2" charset="0"/>
              </a:rPr>
              <a:t> &amp; </a:t>
            </a:r>
            <a:r>
              <a:rPr lang="en-US" sz="2600" dirty="0" err="1">
                <a:latin typeface="DM Sans" pitchFamily="2" charset="0"/>
              </a:rPr>
              <a:t>số</a:t>
            </a:r>
            <a:r>
              <a:rPr lang="en-US" sz="2600" dirty="0">
                <a:latin typeface="DM Sans" pitchFamily="2" charset="0"/>
              </a:rPr>
              <a:t>)</a:t>
            </a: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Kỹ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năng</a:t>
            </a:r>
            <a:r>
              <a:rPr lang="en-US" sz="2600" dirty="0">
                <a:latin typeface="DM Sans" pitchFamily="2" charset="0"/>
              </a:rPr>
              <a:t>: </a:t>
            </a:r>
            <a:r>
              <a:rPr lang="en-US" sz="2600" dirty="0" err="1">
                <a:latin typeface="DM Sans" pitchFamily="2" charset="0"/>
              </a:rPr>
              <a:t>phân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tích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khách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hàng</a:t>
            </a:r>
            <a:r>
              <a:rPr lang="en-US" sz="2600" dirty="0">
                <a:latin typeface="DM Sans" pitchFamily="2" charset="0"/>
              </a:rPr>
              <a:t>,  </a:t>
            </a:r>
            <a:r>
              <a:rPr lang="en-US" sz="2600" dirty="0" err="1">
                <a:latin typeface="DM Sans" pitchFamily="2" charset="0"/>
              </a:rPr>
              <a:t>đọc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và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hiểu</a:t>
            </a:r>
            <a:r>
              <a:rPr lang="en-US" sz="2600" dirty="0">
                <a:latin typeface="DM Sans" pitchFamily="2" charset="0"/>
              </a:rPr>
              <a:t> code C/C++</a:t>
            </a: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Nhiệm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vụ</a:t>
            </a:r>
            <a:r>
              <a:rPr lang="en-US" sz="2600" dirty="0">
                <a:latin typeface="DM Sans" pitchFamily="2" charset="0"/>
              </a:rPr>
              <a:t>: </a:t>
            </a:r>
            <a:r>
              <a:rPr lang="en-US" sz="2600" dirty="0" err="1">
                <a:latin typeface="DM Sans" pitchFamily="2" charset="0"/>
              </a:rPr>
              <a:t>linh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vật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của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nhóm</a:t>
            </a:r>
            <a:endParaRPr lang="en-US" sz="26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en-US" sz="2600" dirty="0">
                <a:latin typeface="DM Sans" pitchFamily="2" charset="0"/>
              </a:rPr>
              <a:t>Mail: </a:t>
            </a:r>
            <a:r>
              <a:rPr lang="en-US" sz="2600" dirty="0">
                <a:solidFill>
                  <a:schemeClr val="tx1"/>
                </a:solidFill>
                <a:latin typeface="DM Sans" pitchFamily="2" charset="0"/>
              </a:rPr>
              <a:t>khai.phq210461@sis.hust.edu.vn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96476-6038-54FC-B0B4-C8D227481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4" t="18733" r="2194" b="6149"/>
          <a:stretch/>
        </p:blipFill>
        <p:spPr>
          <a:xfrm>
            <a:off x="469143" y="605098"/>
            <a:ext cx="9045928" cy="9045928"/>
          </a:xfrm>
          <a:prstGeom prst="rect">
            <a:avLst/>
          </a:prstGeom>
        </p:spPr>
      </p:pic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973F93F9-07C2-45F9-0CEC-85C2819069E2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F8E4F247-65D9-6149-4FB0-06F75C36573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FC184B4E-5625-2EEE-1EF7-9EFBB2A2A39E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1C9DAAF2-DF85-5D27-3825-712641B478B7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54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031EC-EC4A-B632-4BCF-A7B45E607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93" t="27032" r="5993" b="-2032"/>
          <a:stretch/>
        </p:blipFill>
        <p:spPr>
          <a:xfrm>
            <a:off x="211015" y="631714"/>
            <a:ext cx="9304056" cy="9304056"/>
          </a:xfrm>
          <a:prstGeom prst="rect">
            <a:avLst/>
          </a:prstGeom>
        </p:spPr>
      </p:pic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406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Member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Nguyễn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Duy </a:t>
            </a:r>
            <a:r>
              <a:rPr lang="en-US" sz="6600" b="1" dirty="0" err="1">
                <a:solidFill>
                  <a:srgbClr val="3F4536"/>
                </a:solidFill>
                <a:latin typeface="DM Sans"/>
                <a:sym typeface="DM Sans"/>
              </a:rPr>
              <a:t>Nhật</a:t>
            </a: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 Quang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Thành viên: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Định hướng: VSE – kỹ sư cầu nối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Kỹ năng: Code C/C++, Ltspice, Altium, Latex</a:t>
            </a:r>
            <a:endParaRPr lang="en-US" sz="26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Nhiệm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vụ</a:t>
            </a:r>
            <a:r>
              <a:rPr lang="en-US" sz="2600" dirty="0">
                <a:latin typeface="DM Sans" pitchFamily="2" charset="0"/>
              </a:rPr>
              <a:t>: </a:t>
            </a:r>
            <a:r>
              <a:rPr lang="en-US" sz="2600" dirty="0" err="1">
                <a:latin typeface="DM Sans" pitchFamily="2" charset="0"/>
              </a:rPr>
              <a:t>xây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dựng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bản</a:t>
            </a:r>
            <a:r>
              <a:rPr lang="en-US" sz="2600" dirty="0">
                <a:latin typeface="DM Sans" pitchFamily="2" charset="0"/>
              </a:rPr>
              <a:t> console</a:t>
            </a:r>
            <a:endParaRPr lang="vi-VN" sz="26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Mail: quang.ndn213727@sis.hust.edu.vn</a:t>
            </a:r>
          </a:p>
        </p:txBody>
      </p:sp>
      <p:sp>
        <p:nvSpPr>
          <p:cNvPr id="4" name="Google Shape;91;p13">
            <a:extLst>
              <a:ext uri="{FF2B5EF4-FFF2-40B4-BE49-F238E27FC236}">
                <a16:creationId xmlns:a16="http://schemas.microsoft.com/office/drawing/2014/main" id="{4BDF6B9C-2B44-9A39-3488-362BEEB5D49C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A0323D5C-B8A5-45E9-384F-AFCBA2F5BDC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5;p13">
            <a:extLst>
              <a:ext uri="{FF2B5EF4-FFF2-40B4-BE49-F238E27FC236}">
                <a16:creationId xmlns:a16="http://schemas.microsoft.com/office/drawing/2014/main" id="{20EE1842-8CC2-9B47-469C-25D22534EDD5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5" name="Google Shape;92;p13">
            <a:extLst>
              <a:ext uri="{FF2B5EF4-FFF2-40B4-BE49-F238E27FC236}">
                <a16:creationId xmlns:a16="http://schemas.microsoft.com/office/drawing/2014/main" id="{0B51D061-0752-0F1F-7D2A-1C234855C777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856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2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26"/>
          <p:cNvSpPr txBox="1"/>
          <p:nvPr/>
        </p:nvSpPr>
        <p:spPr>
          <a:xfrm>
            <a:off x="10277036" y="821977"/>
            <a:ext cx="7541822" cy="284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Member </a:t>
            </a: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3F4536"/>
                </a:solidFill>
                <a:latin typeface="DM Sans"/>
                <a:sym typeface="DM Sans"/>
              </a:rPr>
              <a:t>Trần Bá Thành</a:t>
            </a:r>
            <a:endParaRPr sz="1050" dirty="0"/>
          </a:p>
        </p:txBody>
      </p:sp>
      <p:sp>
        <p:nvSpPr>
          <p:cNvPr id="353" name="Google Shape;353;p26"/>
          <p:cNvSpPr txBox="1"/>
          <p:nvPr/>
        </p:nvSpPr>
        <p:spPr>
          <a:xfrm>
            <a:off x="10277036" y="5848895"/>
            <a:ext cx="7541822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Thành viên </a:t>
            </a:r>
            <a:r>
              <a:rPr lang="en-US" sz="2600" dirty="0">
                <a:latin typeface="DM Sans" pitchFamily="2" charset="0"/>
              </a:rPr>
              <a:t>?</a:t>
            </a:r>
            <a:r>
              <a:rPr lang="vi-VN" sz="2600" dirty="0">
                <a:latin typeface="DM Sans" pitchFamily="2" charset="0"/>
              </a:rPr>
              <a:t>:</a:t>
            </a: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Định hướng: </a:t>
            </a:r>
            <a:r>
              <a:rPr lang="en-US" sz="2600" dirty="0" err="1">
                <a:latin typeface="DM Sans" pitchFamily="2" charset="0"/>
              </a:rPr>
              <a:t>Lập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trình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phần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mềm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nhúng</a:t>
            </a:r>
            <a:endParaRPr lang="vi-VN" sz="26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Kỹ năng: Lập trình nhúng C/C++, As</a:t>
            </a:r>
            <a:r>
              <a:rPr lang="en-US" sz="2600" dirty="0" err="1">
                <a:latin typeface="DM Sans" pitchFamily="2" charset="0"/>
              </a:rPr>
              <a:t>sembly</a:t>
            </a:r>
            <a:r>
              <a:rPr lang="en-US" sz="2600" dirty="0">
                <a:latin typeface="DM Sans" pitchFamily="2" charset="0"/>
              </a:rPr>
              <a:t>,</a:t>
            </a:r>
            <a:r>
              <a:rPr lang="vi-VN" sz="2600" dirty="0">
                <a:latin typeface="DM Sans" pitchFamily="2" charset="0"/>
              </a:rPr>
              <a:t> LTSipce, Altium</a:t>
            </a:r>
            <a:endParaRPr lang="en-US" sz="26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en-US" sz="2600" dirty="0" err="1">
                <a:latin typeface="DM Sans" pitchFamily="2" charset="0"/>
              </a:rPr>
              <a:t>Nhiệm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vụ</a:t>
            </a:r>
            <a:r>
              <a:rPr lang="en-US" sz="2600" dirty="0">
                <a:latin typeface="DM Sans" pitchFamily="2" charset="0"/>
              </a:rPr>
              <a:t>: </a:t>
            </a:r>
            <a:r>
              <a:rPr lang="en-US" sz="2600" dirty="0" err="1">
                <a:latin typeface="DM Sans" pitchFamily="2" charset="0"/>
              </a:rPr>
              <a:t>Xây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dựng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bản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sử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dụng</a:t>
            </a:r>
            <a:r>
              <a:rPr lang="en-US" sz="2600" dirty="0">
                <a:latin typeface="DM Sans" pitchFamily="2" charset="0"/>
              </a:rPr>
              <a:t> SDL, </a:t>
            </a:r>
            <a:r>
              <a:rPr lang="en-US" sz="2600" dirty="0" err="1">
                <a:latin typeface="DM Sans" pitchFamily="2" charset="0"/>
              </a:rPr>
              <a:t>làm</a:t>
            </a:r>
            <a:r>
              <a:rPr lang="en-US" sz="2600" dirty="0">
                <a:latin typeface="DM Sans" pitchFamily="2" charset="0"/>
              </a:rPr>
              <a:t> slide – </a:t>
            </a:r>
            <a:r>
              <a:rPr lang="en-US" sz="2600" dirty="0" err="1">
                <a:latin typeface="DM Sans" pitchFamily="2" charset="0"/>
              </a:rPr>
              <a:t>báo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cáo</a:t>
            </a:r>
            <a:r>
              <a:rPr lang="en-US" sz="2600" dirty="0">
                <a:latin typeface="DM Sans" pitchFamily="2" charset="0"/>
              </a:rPr>
              <a:t>, </a:t>
            </a:r>
            <a:r>
              <a:rPr lang="en-US" sz="2600" dirty="0" err="1">
                <a:latin typeface="DM Sans" pitchFamily="2" charset="0"/>
              </a:rPr>
              <a:t>cập</a:t>
            </a:r>
            <a:r>
              <a:rPr lang="en-US" sz="2600" dirty="0">
                <a:latin typeface="DM Sans" pitchFamily="2" charset="0"/>
              </a:rPr>
              <a:t> </a:t>
            </a:r>
            <a:r>
              <a:rPr lang="en-US" sz="2600" dirty="0" err="1">
                <a:latin typeface="DM Sans" pitchFamily="2" charset="0"/>
              </a:rPr>
              <a:t>nhật</a:t>
            </a:r>
            <a:r>
              <a:rPr lang="en-US" sz="2600" dirty="0">
                <a:latin typeface="DM Sans" pitchFamily="2" charset="0"/>
              </a:rPr>
              <a:t> web</a:t>
            </a:r>
            <a:endParaRPr lang="vi-VN" sz="26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vi-VN" sz="2600" dirty="0">
                <a:latin typeface="DM Sans" pitchFamily="2" charset="0"/>
              </a:rPr>
              <a:t>Mail: thanh.tb213731@sis.hust.edu.vn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36D7B3E4-1B55-F2C5-278D-37B50FD9F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t="5538" r="7216" b="5000"/>
          <a:stretch/>
        </p:blipFill>
        <p:spPr bwMode="auto">
          <a:xfrm>
            <a:off x="469142" y="687900"/>
            <a:ext cx="8922980" cy="89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754D88F1-2F5C-B480-4E75-FEA81674D8D3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897E4569-79E1-892A-B009-CAB6E56B9B6D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6" name="Google Shape;95;p13">
            <a:extLst>
              <a:ext uri="{FF2B5EF4-FFF2-40B4-BE49-F238E27FC236}">
                <a16:creationId xmlns:a16="http://schemas.microsoft.com/office/drawing/2014/main" id="{942AA83E-2017-EC65-BE0D-0B97B2E003C8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935E2591-3DA0-BDD5-F674-BCEE3C0DB747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439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 descr="Metal tic-tac-toe game pieces"/>
          <p:cNvPicPr preferRelativeResize="0"/>
          <p:nvPr/>
        </p:nvPicPr>
        <p:blipFill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92269" y="1352727"/>
            <a:ext cx="10103480" cy="7582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9" y="1174399"/>
            <a:ext cx="7044208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Giới</a:t>
            </a: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thiệu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12463975" y="7163599"/>
            <a:ext cx="4461445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Đề</a:t>
            </a: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335" b="1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tài</a:t>
            </a:r>
            <a:endParaRPr lang="en-US" dirty="0"/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C49890FE-92A7-769C-1E2E-51239C74EB15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/>
          </a:p>
        </p:txBody>
      </p:sp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8D55BE4C-9B05-2537-CBE1-5CC4A6132BDE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/>
          </a:p>
        </p:txBody>
      </p:sp>
      <p:sp>
        <p:nvSpPr>
          <p:cNvPr id="9" name="Google Shape;95;p13">
            <a:extLst>
              <a:ext uri="{FF2B5EF4-FFF2-40B4-BE49-F238E27FC236}">
                <a16:creationId xmlns:a16="http://schemas.microsoft.com/office/drawing/2014/main" id="{5BFD456A-5A6A-E54A-3AA6-6A3AB3E82883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A2DF394D-C776-7E52-7CE4-FBF9157E4A90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FFFFFF"/>
                </a:solidFill>
                <a:latin typeface="DM Sans"/>
                <a:sym typeface="DM Sans"/>
              </a:rPr>
              <a:t> 12, 2023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855255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9"/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9"/>
          <p:cNvCxnSpPr/>
          <p:nvPr/>
        </p:nvCxnSpPr>
        <p:spPr>
          <a:xfrm>
            <a:off x="469143" y="5143500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9"/>
          <p:cNvSpPr txBox="1"/>
          <p:nvPr/>
        </p:nvSpPr>
        <p:spPr>
          <a:xfrm>
            <a:off x="1326393" y="5652509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làm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game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hoạ</a:t>
            </a:r>
            <a:endParaRPr dirty="0"/>
          </a:p>
        </p:txBody>
      </p:sp>
      <p:sp>
        <p:nvSpPr>
          <p:cNvPr id="214" name="Google Shape;214;p19"/>
          <p:cNvSpPr txBox="1"/>
          <p:nvPr/>
        </p:nvSpPr>
        <p:spPr>
          <a:xfrm>
            <a:off x="1021700" y="6292225"/>
            <a:ext cx="7550700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muốn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thoát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khỏi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console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tiến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tới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việc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hiển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thị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đồ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hoạ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trên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màn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hình</a:t>
            </a:r>
            <a:endParaRPr sz="1800" dirty="0"/>
          </a:p>
        </p:txBody>
      </p:sp>
      <p:sp>
        <p:nvSpPr>
          <p:cNvPr id="219" name="Google Shape;219;p19"/>
          <p:cNvSpPr txBox="1"/>
          <p:nvPr/>
        </p:nvSpPr>
        <p:spPr>
          <a:xfrm>
            <a:off x="1326393" y="1547028"/>
            <a:ext cx="6941307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Lý do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đề</a:t>
            </a: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799" b="1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endParaRPr dirty="0"/>
          </a:p>
        </p:txBody>
      </p:sp>
      <p:sp>
        <p:nvSpPr>
          <p:cNvPr id="220" name="Google Shape;220;p19"/>
          <p:cNvSpPr txBox="1"/>
          <p:nvPr/>
        </p:nvSpPr>
        <p:spPr>
          <a:xfrm>
            <a:off x="10020300" y="1049057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Đề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tài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đơn</a:t>
            </a:r>
            <a:r>
              <a:rPr lang="en-US" sz="3200" b="1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3200" b="1" dirty="0" err="1">
                <a:solidFill>
                  <a:srgbClr val="3F4536"/>
                </a:solidFill>
                <a:latin typeface="DM Sans"/>
                <a:sym typeface="DM Sans"/>
              </a:rPr>
              <a:t>giản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9715650" y="1688775"/>
            <a:ext cx="75507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Game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luật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chơi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đơn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giản</a:t>
            </a:r>
            <a:endParaRPr lang="en-US" sz="280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Gợi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nhớ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tuổi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thơ</a:t>
            </a:r>
            <a:endParaRPr lang="en-US" sz="2800" dirty="0">
              <a:solidFill>
                <a:schemeClr val="tx1"/>
              </a:solidFill>
              <a:latin typeface="DM Sans"/>
              <a:sym typeface="DM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não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hoạt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căng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thẳng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sau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giờ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học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giải</a:t>
            </a:r>
            <a:r>
              <a:rPr lang="en-US" sz="2800" dirty="0">
                <a:solidFill>
                  <a:schemeClr val="tx1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DM Sans"/>
                <a:sym typeface="DM Sans"/>
              </a:rPr>
              <a:t>trí</a:t>
            </a:r>
            <a:endParaRPr lang="en-US" sz="2800" dirty="0">
              <a:solidFill>
                <a:schemeClr val="tx1"/>
              </a:solidFill>
              <a:latin typeface="DM Sans"/>
              <a:sym typeface="DM Sans"/>
            </a:endParaRPr>
          </a:p>
        </p:txBody>
      </p:sp>
      <p:sp>
        <p:nvSpPr>
          <p:cNvPr id="5" name="Google Shape;91;p13">
            <a:extLst>
              <a:ext uri="{FF2B5EF4-FFF2-40B4-BE49-F238E27FC236}">
                <a16:creationId xmlns:a16="http://schemas.microsoft.com/office/drawing/2014/main" id="{6E14CE8A-695B-5F15-BE8C-41E645246A6E}"/>
              </a:ext>
            </a:extLst>
          </p:cNvPr>
          <p:cNvSpPr txBox="1"/>
          <p:nvPr/>
        </p:nvSpPr>
        <p:spPr>
          <a:xfrm>
            <a:off x="469142" y="42492"/>
            <a:ext cx="708520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Nhóm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26: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Khải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người</a:t>
            </a: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bạn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7" name="Google Shape;94;p13">
            <a:extLst>
              <a:ext uri="{FF2B5EF4-FFF2-40B4-BE49-F238E27FC236}">
                <a16:creationId xmlns:a16="http://schemas.microsoft.com/office/drawing/2014/main" id="{176589D8-1FE2-3D4A-A6B8-29EA63EAAF15}"/>
              </a:ext>
            </a:extLst>
          </p:cNvPr>
          <p:cNvSpPr txBox="1"/>
          <p:nvPr/>
        </p:nvSpPr>
        <p:spPr>
          <a:xfrm>
            <a:off x="469142" y="9758101"/>
            <a:ext cx="795740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Hanoi University of Science and Technology</a:t>
            </a:r>
            <a:endParaRPr sz="2000" dirty="0">
              <a:solidFill>
                <a:srgbClr val="3F4536"/>
              </a:solidFill>
            </a:endParaRPr>
          </a:p>
        </p:txBody>
      </p:sp>
      <p:sp>
        <p:nvSpPr>
          <p:cNvPr id="8" name="Google Shape;95;p13">
            <a:extLst>
              <a:ext uri="{FF2B5EF4-FFF2-40B4-BE49-F238E27FC236}">
                <a16:creationId xmlns:a16="http://schemas.microsoft.com/office/drawing/2014/main" id="{166E5CE3-A5EA-9B2F-E3F6-DC1C0A164395}"/>
              </a:ext>
            </a:extLst>
          </p:cNvPr>
          <p:cNvSpPr txBox="1"/>
          <p:nvPr/>
        </p:nvSpPr>
        <p:spPr>
          <a:xfrm>
            <a:off x="12463975" y="9793410"/>
            <a:ext cx="535488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Embedded system and IoT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90424-D90A-1A79-A199-EE506C8B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8" y="5143500"/>
            <a:ext cx="8674853" cy="46202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BCA18F-56B7-84A1-9E80-8FF6E267F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6346" y="7380488"/>
            <a:ext cx="4521399" cy="2272953"/>
          </a:xfrm>
          <a:prstGeom prst="rect">
            <a:avLst/>
          </a:prstGeom>
        </p:spPr>
      </p:pic>
      <p:sp>
        <p:nvSpPr>
          <p:cNvPr id="3" name="Google Shape;92;p13">
            <a:extLst>
              <a:ext uri="{FF2B5EF4-FFF2-40B4-BE49-F238E27FC236}">
                <a16:creationId xmlns:a16="http://schemas.microsoft.com/office/drawing/2014/main" id="{4C01929D-EF93-1E20-FE24-003B1E506B43}"/>
              </a:ext>
            </a:extLst>
          </p:cNvPr>
          <p:cNvSpPr txBox="1"/>
          <p:nvPr/>
        </p:nvSpPr>
        <p:spPr>
          <a:xfrm>
            <a:off x="11788725" y="90117"/>
            <a:ext cx="60301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Ngày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22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đẹp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trời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của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3F4536"/>
                </a:solidFill>
                <a:latin typeface="DM Sans"/>
                <a:sym typeface="DM Sans"/>
              </a:rPr>
              <a:t>tháng</a:t>
            </a:r>
            <a:r>
              <a:rPr lang="en-US" sz="2800" dirty="0">
                <a:solidFill>
                  <a:srgbClr val="3F4536"/>
                </a:solidFill>
                <a:latin typeface="DM Sans"/>
                <a:sym typeface="DM Sans"/>
              </a:rPr>
              <a:t> 12, 2023</a:t>
            </a:r>
            <a:endParaRPr sz="2000" dirty="0">
              <a:solidFill>
                <a:srgbClr val="3F45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1791</Words>
  <Application>Microsoft Office PowerPoint</Application>
  <PresentationFormat>Custom</PresentationFormat>
  <Paragraphs>281</Paragraphs>
  <Slides>26</Slides>
  <Notes>26</Notes>
  <HiddenSlides>2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Arimo</vt:lpstr>
      <vt:lpstr>Abril Fatface</vt:lpstr>
      <vt:lpstr>Times New Roman</vt:lpstr>
      <vt:lpstr>DM Sans</vt:lpstr>
      <vt:lpstr>Aldrich</vt:lpstr>
      <vt:lpstr>Lexend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TBTHANH</dc:creator>
  <cp:lastModifiedBy>Trần Bá Thành</cp:lastModifiedBy>
  <cp:revision>48</cp:revision>
  <dcterms:modified xsi:type="dcterms:W3CDTF">2023-12-22T07:22:19Z</dcterms:modified>
</cp:coreProperties>
</file>